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65" r:id="rId5"/>
    <p:sldId id="258" r:id="rId6"/>
    <p:sldId id="266" r:id="rId7"/>
    <p:sldId id="259" r:id="rId8"/>
    <p:sldId id="260" r:id="rId9"/>
    <p:sldId id="267" r:id="rId10"/>
    <p:sldId id="261" r:id="rId11"/>
    <p:sldId id="268" r:id="rId12"/>
    <p:sldId id="262" r:id="rId13"/>
    <p:sldId id="269" r:id="rId14"/>
    <p:sldId id="263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30DB26-41AE-46E0-AF25-E85BB748C9F6}" v="2" dt="2021-04-30T19:14:57.007"/>
    <p1510:client id="{09A1D6F1-48CB-4F20-ADBA-6C8231FF9AED}" v="22" dt="2021-05-01T20:18:07.520"/>
    <p1510:client id="{0BED62E2-E716-40AE-9964-B28F60069783}" v="38" dt="2021-04-30T19:19:11.288"/>
    <p1510:client id="{18DA5A82-6515-41EB-A4E4-017D343A5BED}" v="26" dt="2021-04-28T18:18:06.577"/>
    <p1510:client id="{23740014-8325-4362-B6BC-25D7C9881869}" v="98" dt="2021-04-29T18:19:40.893"/>
    <p1510:client id="{4735C7AF-BF80-4F7D-BAEB-314EA9BB8797}" v="384" dt="2021-04-26T12:42:31.754"/>
    <p1510:client id="{47D564D6-98E0-4FBF-8FA7-51849DFF49E2}" v="1" dt="2021-05-01T17:59:08.842"/>
    <p1510:client id="{4BE026C7-EC1D-4EF1-A31D-D336203A6379}" v="3" dt="2021-04-30T19:09:17.895"/>
    <p1510:client id="{5E9F195F-A403-4D20-8B9F-A5A909387FCA}" v="4" dt="2021-05-01T10:18:06.254"/>
    <p1510:client id="{6AECB07E-2226-44A1-AB13-D01B017EFE7F}" v="53" dt="2021-05-01T19:29:15.793"/>
    <p1510:client id="{82F56B53-4CEE-439F-8132-07129ADDD74E}" v="1" dt="2021-04-30T19:21:14.377"/>
    <p1510:client id="{8C0E530A-189B-4D0F-99D9-A1D0E9D372DF}" v="1" dt="2021-04-29T18:31:41.869"/>
    <p1510:client id="{9760D36F-8C1C-4D88-BF52-D6F99E5BD868}" v="83" dt="2021-05-30T14:51:15.804"/>
    <p1510:client id="{9801DB02-A8EA-4F6F-8F59-4C8E96A39B5A}" v="2" dt="2021-04-30T18:37:14.224"/>
    <p1510:client id="{9E807104-0CC4-42FF-8727-163293819438}" v="4" dt="2021-05-01T09:48:34.546"/>
    <p1510:client id="{A139B1D8-B7C9-4D5F-9424-43A9B204DB12}" v="1" dt="2021-04-29T18:26:38.137"/>
    <p1510:client id="{AE1F2A2F-F48D-4626-83E1-6C537136F2CB}" v="32" dt="2021-05-03T15:50:51.441"/>
    <p1510:client id="{B239A5FE-3E90-4B39-859D-23A4CA903820}" v="141" dt="2021-05-28T13:17:30.220"/>
    <p1510:client id="{BB1FB28E-B8FF-4635-9A57-96B5B27E41FE}" v="14" dt="2021-04-30T18:49:22.320"/>
    <p1510:client id="{C2296696-C133-4E9D-BC42-4530FD76CA65}" v="1" dt="2021-05-01T20:07:24.150"/>
    <p1510:client id="{CF8CB861-CDAB-424E-B1ED-1882C006BEA8}" v="117" dt="2021-05-01T18:20:00.309"/>
    <p1510:client id="{E6DCB6BC-30C3-4908-BA80-F985EFC5824B}" v="1" dt="2021-05-03T15:56:44.217"/>
    <p1510:client id="{E98EF3EC-3E4D-4DE7-B2A1-823E82FDD7FA}" v="22" dt="2021-04-26T12:48:00.8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31.05.2021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31.05.2021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31.05.2021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31.05.2021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31.05.2021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31.05.2021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31.05.2021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31.05.2021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31.05.2021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31.05.2021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31.05.2021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31.05.2021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15533" y="1757363"/>
            <a:ext cx="9592235" cy="2869452"/>
          </a:xfrm>
        </p:spPr>
        <p:txBody>
          <a:bodyPr/>
          <a:lstStyle/>
          <a:p>
            <a:r>
              <a:rPr lang="pl-PL" b="1">
                <a:latin typeface="Cavolini"/>
                <a:cs typeface="Calibri Light"/>
              </a:rPr>
              <a:t>JESTEM TWÓRCĄ - JESTEM STĄD!</a:t>
            </a:r>
            <a:br>
              <a:rPr lang="pl-PL" b="1">
                <a:latin typeface="Cavolini"/>
                <a:cs typeface="Calibri Light"/>
              </a:rPr>
            </a:br>
            <a:r>
              <a:rPr lang="pl-PL" b="1">
                <a:latin typeface="Cavolini"/>
                <a:cs typeface="Calibri Light"/>
              </a:rPr>
              <a:t>Makrama</a:t>
            </a:r>
            <a:endParaRPr lang="pl-PL" b="1" err="1">
              <a:latin typeface="Cavolini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636059" y="5912442"/>
            <a:ext cx="8813800" cy="62282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pl-PL" sz="3000" b="1">
              <a:latin typeface="Cavolin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845A0EE-C4C8-4AE1-B3C6-1261368AC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BC9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B7811607-EF8A-41FF-9B6E-023DADD2D2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46800" y="639763"/>
            <a:ext cx="2640013" cy="3548063"/>
          </a:xfr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D9F0654C-0418-448C-9E37-623417760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5075" y="639763"/>
            <a:ext cx="2647950" cy="3548063"/>
          </a:xfrm>
          <a:prstGeom prst="rect">
            <a:avLst/>
          </a:prstGeom>
        </p:spPr>
      </p:pic>
      <p:pic>
        <p:nvPicPr>
          <p:cNvPr id="3" name="Obraz 4" descr="Obraz zawierający wewnątrz, pączek, koło, połowa&#10;&#10;Opis wygenerowany automatycznie">
            <a:extLst>
              <a:ext uri="{FF2B5EF4-FFF2-40B4-BE49-F238E27FC236}">
                <a16:creationId xmlns:a16="http://schemas.microsoft.com/office/drawing/2014/main" id="{1EB63154-8F87-477D-8186-61098FAA1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800" y="4257675"/>
            <a:ext cx="2644775" cy="1962150"/>
          </a:xfrm>
          <a:prstGeom prst="rect">
            <a:avLst/>
          </a:prstGeom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id="{C648F5FD-26E8-4455-B0A4-A82D648A02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9838" y="4257675"/>
            <a:ext cx="2644775" cy="196215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B0C1778-861A-4628-BEDC-F5BB16BC4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29" y="640080"/>
            <a:ext cx="4225290" cy="55788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Mój mały zestaw</a:t>
            </a:r>
            <a:endParaRPr lang="pl-PL" b="1" kern="1200">
              <a:solidFill>
                <a:srgbClr val="FFFFFF"/>
              </a:solidFill>
              <a:latin typeface="+mj-l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230903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8D736C-CDEF-462C-A445-48397BAF8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45829"/>
          </a:xfrm>
        </p:spPr>
        <p:txBody>
          <a:bodyPr>
            <a:normAutofit/>
          </a:bodyPr>
          <a:lstStyle/>
          <a:p>
            <a:endParaRPr lang="pl-PL">
              <a:ea typeface="+mj-lt"/>
              <a:cs typeface="+mj-lt"/>
            </a:endParaRPr>
          </a:p>
          <a:p>
            <a:r>
              <a:rPr lang="pl-PL" dirty="0">
                <a:ea typeface="+mj-lt"/>
                <a:cs typeface="+mj-lt"/>
              </a:rPr>
              <a:t>To jest mój zestaw do tworzenia </a:t>
            </a:r>
            <a:r>
              <a:rPr lang="pl-PL" dirty="0" err="1">
                <a:ea typeface="+mj-lt"/>
                <a:cs typeface="+mj-lt"/>
              </a:rPr>
              <a:t>makram</a:t>
            </a:r>
            <a:r>
              <a:rPr lang="pl-PL" dirty="0">
                <a:ea typeface="+mj-lt"/>
                <a:cs typeface="+mj-lt"/>
              </a:rPr>
              <a:t>. Obręcze służą mi do robienia m.in. kwietników i łapaczy snów. Kije do </a:t>
            </a:r>
            <a:r>
              <a:rPr lang="pl-PL" dirty="0" err="1">
                <a:ea typeface="+mj-lt"/>
                <a:cs typeface="+mj-lt"/>
              </a:rPr>
              <a:t>makramy</a:t>
            </a:r>
            <a:r>
              <a:rPr lang="pl-PL" dirty="0">
                <a:ea typeface="+mj-lt"/>
                <a:cs typeface="+mj-lt"/>
              </a:rPr>
              <a:t> robię osobiście. Idąc na spacer zawsze znajdę odpowiedni patyk. W domu pozbywam się z niego kory i czasami lakieruję. W ten sposób robię swoje kije, lecz można kupić je też w sklepach.</a:t>
            </a:r>
          </a:p>
          <a:p>
            <a:endParaRPr lang="pl-PL" b="1" dirty="0">
              <a:ea typeface="+mj-lt"/>
              <a:cs typeface="+mj-lt"/>
            </a:endParaRPr>
          </a:p>
          <a:p>
            <a:endParaRPr lang="pl-PL">
              <a:ea typeface="+mj-lt"/>
              <a:cs typeface="+mj-lt"/>
            </a:endParaRPr>
          </a:p>
          <a:p>
            <a:endParaRPr lang="pl-PL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992349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8344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40A55F5-8F55-4497-96F3-E8D1CE764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556" y="638113"/>
            <a:ext cx="4284417" cy="16653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>
                <a:solidFill>
                  <a:schemeClr val="bg1"/>
                </a:solidFill>
              </a:rPr>
              <a:t>Ciekawostka o makramie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32F003-FCA6-4CFB-A2EA-308F3AA25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4420" y="640786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az 8" descr="Obraz zawierający sprzęt&#10;&#10;Opis wygenerowany automatycznie">
            <a:extLst>
              <a:ext uri="{FF2B5EF4-FFF2-40B4-BE49-F238E27FC236}">
                <a16:creationId xmlns:a16="http://schemas.microsoft.com/office/drawing/2014/main" id="{33BBCB7D-37CC-4073-AC1B-819E622B6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37" y="2641119"/>
            <a:ext cx="4077619" cy="3575304"/>
          </a:xfrm>
          <a:prstGeom prst="rect">
            <a:avLst/>
          </a:prstGeom>
        </p:spPr>
      </p:pic>
      <p:pic>
        <p:nvPicPr>
          <p:cNvPr id="7" name="Obraz 7" descr="Obraz zawierający tekst, książka, wewnątrz&#10;&#10;Opis wygenerowany automatycznie">
            <a:extLst>
              <a:ext uri="{FF2B5EF4-FFF2-40B4-BE49-F238E27FC236}">
                <a16:creationId xmlns:a16="http://schemas.microsoft.com/office/drawing/2014/main" id="{DA1094DB-EEE1-4ED9-BB90-420C77F07B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86185" y="568031"/>
            <a:ext cx="5566006" cy="595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365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2C85BA-ACB7-46A3-802C-F9C73B1E2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93429"/>
          </a:xfrm>
        </p:spPr>
        <p:txBody>
          <a:bodyPr>
            <a:normAutofit/>
          </a:bodyPr>
          <a:lstStyle/>
          <a:p>
            <a:r>
              <a:rPr lang="pl-PL" sz="3600" dirty="0">
                <a:ea typeface="+mj-lt"/>
                <a:cs typeface="+mj-lt"/>
              </a:rPr>
              <a:t>Ciekawostka o </a:t>
            </a:r>
            <a:r>
              <a:rPr lang="pl-PL" sz="3600" dirty="0" err="1">
                <a:ea typeface="+mj-lt"/>
                <a:cs typeface="+mj-lt"/>
              </a:rPr>
              <a:t>makramie</a:t>
            </a:r>
            <a:r>
              <a:rPr lang="pl-PL" sz="3600" dirty="0">
                <a:ea typeface="+mj-lt"/>
                <a:cs typeface="+mj-lt"/>
              </a:rPr>
              <a:t>.</a:t>
            </a:r>
          </a:p>
          <a:p>
            <a:r>
              <a:rPr lang="pl-PL" sz="3600" dirty="0">
                <a:ea typeface="+mj-lt"/>
                <a:cs typeface="+mj-lt"/>
              </a:rPr>
              <a:t>Węzeł gordyjski jest jednym z najsłynniejszych węzłów w historii. W mitologii był on węzłem z drewnianego łyka przy wozie, który był darem od </a:t>
            </a:r>
            <a:r>
              <a:rPr lang="pl-PL" sz="3600" dirty="0" err="1">
                <a:ea typeface="+mj-lt"/>
                <a:cs typeface="+mj-lt"/>
              </a:rPr>
              <a:t>Gordiana</a:t>
            </a:r>
            <a:r>
              <a:rPr lang="pl-PL" sz="3600" dirty="0">
                <a:ea typeface="+mj-lt"/>
                <a:cs typeface="+mj-lt"/>
              </a:rPr>
              <a:t>. Złożono go w świątyni Zeusa. Według tego mitu królem Azji mniejszej miała zostać osoba, która rozwiąże ten węzeł. Nikomu to się nie udało. Aleksander Wielki przeciął go swoim mieczem w 330r. n. e. Nie stosuje się tego węzła w </a:t>
            </a:r>
            <a:r>
              <a:rPr lang="pl-PL" sz="3600" dirty="0" err="1">
                <a:ea typeface="+mj-lt"/>
                <a:cs typeface="+mj-lt"/>
              </a:rPr>
              <a:t>makramie</a:t>
            </a:r>
            <a:r>
              <a:rPr lang="pl-PL" sz="3600" dirty="0">
                <a:ea typeface="+mj-lt"/>
                <a:cs typeface="+mj-lt"/>
              </a:rPr>
              <a:t>, ponieważ nikt nie odkrył tajemnicy wiązania tego splotu. Współcześnie symbolizuje on trudną do rozwiązania sytuację.</a:t>
            </a:r>
          </a:p>
          <a:p>
            <a:endParaRPr lang="pl-PL" sz="3600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19797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5ED3100-3941-4F9A-9FAB-4A7A9B4A0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Rectangle">
            <a:extLst>
              <a:ext uri="{FF2B5EF4-FFF2-40B4-BE49-F238E27FC236}">
                <a16:creationId xmlns:a16="http://schemas.microsoft.com/office/drawing/2014/main" id="{8CBEFB3C-8BDC-4A1B-94A5-A6A24CBB6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Szach-mat w grze w szachy">
            <a:extLst>
              <a:ext uri="{FF2B5EF4-FFF2-40B4-BE49-F238E27FC236}">
                <a16:creationId xmlns:a16="http://schemas.microsoft.com/office/drawing/2014/main" id="{8F6FAB0B-2E34-480A-9509-B0D6858953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25678" r="-2" b="-2"/>
          <a:stretch/>
        </p:blipFill>
        <p:spPr>
          <a:xfrm>
            <a:off x="-44804" y="-11196"/>
            <a:ext cx="12191981" cy="685798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42882AB-4A7D-4B98-BE6A-66F3C1858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9" y="381935"/>
            <a:ext cx="5366040" cy="2344840"/>
          </a:xfrm>
        </p:spPr>
        <p:txBody>
          <a:bodyPr anchor="b">
            <a:normAutofit/>
          </a:bodyPr>
          <a:lstStyle/>
          <a:p>
            <a:r>
              <a:rPr lang="pl-PL" sz="8000">
                <a:solidFill>
                  <a:srgbClr val="FFFFFF"/>
                </a:solidFill>
                <a:cs typeface="Calibri Light"/>
              </a:rPr>
              <a:t>Koniec</a:t>
            </a:r>
            <a:endParaRPr lang="pl-PL" sz="8000">
              <a:solidFill>
                <a:srgbClr val="FFFFFF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A9648D6-B41B-42D0-A817-AE2607B0B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4200" y="554152"/>
            <a:ext cx="574177" cy="1075866"/>
            <a:chOff x="10994200" y="554152"/>
            <a:chExt cx="574177" cy="1075866"/>
          </a:xfrm>
          <a:solidFill>
            <a:srgbClr val="FFFFFF"/>
          </a:solidFill>
        </p:grpSpPr>
        <p:sp>
          <p:nvSpPr>
            <p:cNvPr id="14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13369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grpFill/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55951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grpFill/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94200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grpFill/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610394"/>
            <a:ext cx="0" cy="3238728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67E6F3C-4BA8-4A6A-BA2A-989EAE6C8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8069" y="3175552"/>
            <a:ext cx="5366041" cy="28091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>
                <a:solidFill>
                  <a:srgbClr val="FFFFFF"/>
                </a:solidFill>
                <a:cs typeface="Calibri"/>
              </a:rPr>
              <a:t>Wykonała:</a:t>
            </a:r>
          </a:p>
          <a:p>
            <a:r>
              <a:rPr lang="pl-PL">
                <a:solidFill>
                  <a:srgbClr val="FFFFFF"/>
                </a:solidFill>
                <a:cs typeface="Calibri"/>
              </a:rPr>
              <a:t>Amelia Boczar</a:t>
            </a:r>
          </a:p>
        </p:txBody>
      </p:sp>
    </p:spTree>
    <p:extLst>
      <p:ext uri="{BB962C8B-B14F-4D97-AF65-F5344CB8AC3E}">
        <p14:creationId xmlns:p14="http://schemas.microsoft.com/office/powerpoint/2010/main" val="3314286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59192F5-E16A-414B-92A0-A830666CB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93229"/>
          </a:xfrm>
        </p:spPr>
        <p:txBody>
          <a:bodyPr>
            <a:normAutofit/>
          </a:bodyPr>
          <a:lstStyle/>
          <a:p>
            <a:r>
              <a:rPr lang="pl-PL" sz="4000" dirty="0">
                <a:ea typeface="+mj-lt"/>
                <a:cs typeface="+mj-lt"/>
              </a:rPr>
              <a:t>Nazywam się Amelia i chodzę do klasy 8 w Szkole Podstawowej w Grabownie Wielkim. Moim hobby jest robienie </a:t>
            </a:r>
            <a:r>
              <a:rPr lang="pl-PL" sz="4000" dirty="0" err="1">
                <a:ea typeface="+mj-lt"/>
                <a:cs typeface="+mj-lt"/>
              </a:rPr>
              <a:t>makramy</a:t>
            </a:r>
            <a:r>
              <a:rPr lang="pl-PL" sz="4000" dirty="0">
                <a:ea typeface="+mj-lt"/>
                <a:cs typeface="+mj-lt"/>
              </a:rPr>
              <a:t>. Zaczęłam ją tworzyć całkiem niedawno. Dostałam </a:t>
            </a:r>
            <a:r>
              <a:rPr lang="pl-PL" sz="4000" dirty="0" err="1">
                <a:ea typeface="+mj-lt"/>
                <a:cs typeface="+mj-lt"/>
              </a:rPr>
              <a:t>makramę</a:t>
            </a:r>
            <a:r>
              <a:rPr lang="pl-PL" sz="4000" dirty="0">
                <a:ea typeface="+mj-lt"/>
                <a:cs typeface="+mj-lt"/>
              </a:rPr>
              <a:t> na swoje urodziny i tak mi się spodobała, że postanowiłam spróbować sama wykonać podobną pracę.</a:t>
            </a:r>
            <a:endParaRPr lang="pl-PL" dirty="0"/>
          </a:p>
          <a:p>
            <a:endParaRPr lang="pl-PL" sz="4000" b="1" dirty="0">
              <a:cs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39413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E6B7D9-F034-4B11-AC8B-5F455F3AA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2583392"/>
            <a:ext cx="11133666" cy="2011363"/>
          </a:xfrm>
        </p:spPr>
        <p:txBody>
          <a:bodyPr/>
          <a:lstStyle/>
          <a:p>
            <a:pPr algn="ctr"/>
            <a:r>
              <a:rPr lang="pl-PL" b="1">
                <a:latin typeface="Cavolini"/>
                <a:cs typeface="Calibri Light"/>
              </a:rPr>
              <a:t>Czym jest </a:t>
            </a:r>
            <a:r>
              <a:rPr lang="pl-PL" b="1" err="1">
                <a:latin typeface="Cavolini"/>
                <a:cs typeface="Calibri Light"/>
              </a:rPr>
              <a:t>makrama</a:t>
            </a:r>
            <a:r>
              <a:rPr lang="pl-PL" b="1">
                <a:latin typeface="Cavolini"/>
                <a:cs typeface="Calibri Light"/>
              </a:rPr>
              <a:t>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D825456-D36E-403D-9267-30ADE341F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09758"/>
            <a:ext cx="10515600" cy="67205"/>
          </a:xfrm>
        </p:spPr>
        <p:txBody>
          <a:bodyPr>
            <a:normAutofit fontScale="25000" lnSpcReduction="20000"/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3318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E2CDC2-B981-4EEF-9886-77C26D48A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28896"/>
          </a:xfrm>
        </p:spPr>
        <p:txBody>
          <a:bodyPr>
            <a:normAutofit fontScale="90000"/>
          </a:bodyPr>
          <a:lstStyle/>
          <a:p>
            <a:r>
              <a:rPr lang="pl-PL" dirty="0">
                <a:ea typeface="+mj-lt"/>
                <a:cs typeface="+mj-lt"/>
              </a:rPr>
              <a:t>Czym jest </a:t>
            </a:r>
            <a:r>
              <a:rPr lang="pl-PL" dirty="0" err="1">
                <a:ea typeface="+mj-lt"/>
                <a:cs typeface="+mj-lt"/>
              </a:rPr>
              <a:t>makrama</a:t>
            </a:r>
            <a:r>
              <a:rPr lang="pl-PL" dirty="0">
                <a:ea typeface="+mj-lt"/>
                <a:cs typeface="+mj-lt"/>
              </a:rPr>
              <a:t>?</a:t>
            </a:r>
          </a:p>
          <a:p>
            <a:r>
              <a:rPr lang="pl-PL" dirty="0" err="1">
                <a:ea typeface="+mj-lt"/>
                <a:cs typeface="+mj-lt"/>
              </a:rPr>
              <a:t>Makrama</a:t>
            </a:r>
            <a:r>
              <a:rPr lang="pl-PL" dirty="0">
                <a:ea typeface="+mj-lt"/>
                <a:cs typeface="+mj-lt"/>
              </a:rPr>
              <a:t> jest to sztuka wiązania sznurków. Słowo to oznacza w języku arabskim wiązaną dekorację. Do jej tworzenia są potrzebne tylko sprawne ręce i sznurek. Z odrobiną wyobraźni i wprawy można zrobić zupełnie wszystko: torebkę, poszewkę na poduszkę, kwietnik, ozdobę na ścianę, łapacz snów itp. Jest to idealny sposób na wyczarowanie nietuzinkowej ozdoby czy prezentu. Trzeba jednak poświęcić temu trochę cierpliwości i czasu.</a:t>
            </a:r>
          </a:p>
          <a:p>
            <a:endParaRPr lang="pl-PL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380576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8B41B6-E77B-4B66-972C-347DCC892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/>
              <a:t>Historia makramy</a:t>
            </a:r>
          </a:p>
        </p:txBody>
      </p:sp>
      <p:pic>
        <p:nvPicPr>
          <p:cNvPr id="4" name="Obraz 4" descr="Obraz zawierający pętelka, lina, umocowanie, łącznik&#10;&#10;Opis wygenerowany automatycznie">
            <a:extLst>
              <a:ext uri="{FF2B5EF4-FFF2-40B4-BE49-F238E27FC236}">
                <a16:creationId xmlns:a16="http://schemas.microsoft.com/office/drawing/2014/main" id="{951D4646-57F1-4747-A307-6788831B5A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946" y="1189800"/>
            <a:ext cx="3529109" cy="2348461"/>
          </a:xfrm>
          <a:prstGeom prst="rect">
            <a:avLst/>
          </a:prstGeom>
        </p:spPr>
      </p:pic>
      <p:pic>
        <p:nvPicPr>
          <p:cNvPr id="7" name="Obraz 7" descr="Obraz zawierający sukienka&#10;&#10;Opis wygenerowany automatycznie">
            <a:extLst>
              <a:ext uri="{FF2B5EF4-FFF2-40B4-BE49-F238E27FC236}">
                <a16:creationId xmlns:a16="http://schemas.microsoft.com/office/drawing/2014/main" id="{0D770AE2-D2B7-41B5-B86A-FB2049667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788" y="781548"/>
            <a:ext cx="3526424" cy="3164965"/>
          </a:xfrm>
          <a:prstGeom prst="rect">
            <a:avLst/>
          </a:prstGeom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id="{36494BB6-3B12-4B63-A9F4-CE2472E4D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1256544"/>
            <a:ext cx="3553968" cy="221497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880EF2-DF79-4D9D-8F11-E91D48C79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B8BC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442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AC1145-9CD5-4D27-8771-EC45D9920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99162"/>
          </a:xfrm>
        </p:spPr>
        <p:txBody>
          <a:bodyPr>
            <a:normAutofit fontScale="90000"/>
          </a:bodyPr>
          <a:lstStyle/>
          <a:p>
            <a:r>
              <a:rPr lang="pl-PL" dirty="0">
                <a:cs typeface="Calibri Light"/>
              </a:rPr>
              <a:t>Historia </a:t>
            </a:r>
            <a:r>
              <a:rPr lang="pl-PL" dirty="0" err="1">
                <a:cs typeface="Calibri Light"/>
              </a:rPr>
              <a:t>makramy</a:t>
            </a:r>
            <a:r>
              <a:rPr lang="pl-PL" dirty="0">
                <a:cs typeface="Calibri Light"/>
              </a:rPr>
              <a:t>.</a:t>
            </a:r>
            <a:endParaRPr lang="pl-PL" dirty="0">
              <a:ea typeface="+mj-lt"/>
              <a:cs typeface="+mj-lt"/>
            </a:endParaRPr>
          </a:p>
          <a:p>
            <a:r>
              <a:rPr lang="pl-PL" dirty="0">
                <a:cs typeface="Calibri Light"/>
              </a:rPr>
              <a:t>Warto znać historię </a:t>
            </a:r>
            <a:r>
              <a:rPr lang="pl-PL" dirty="0" err="1">
                <a:cs typeface="Calibri Light"/>
              </a:rPr>
              <a:t>makramy</a:t>
            </a:r>
            <a:r>
              <a:rPr lang="pl-PL" dirty="0">
                <a:cs typeface="Calibri Light"/>
              </a:rPr>
              <a:t>. Jest ona bardzo stara. Sztuka ta do Europy przybyła z Bliskiego Wschodu. W starożytności węzły wykorzystywane były w żeglarstwie i medycynie (robiono z nich bandaże). W XIV i XV w. mistrzowie tej dziedziny tworzyli ze złotych i srebrnych nici koronki, które zdobiły szaty osób mieszkających na dworze królewskim.</a:t>
            </a:r>
            <a:endParaRPr lang="pl-PL" dirty="0">
              <a:ea typeface="+mj-lt"/>
              <a:cs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06363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4">
            <a:extLst>
              <a:ext uri="{FF2B5EF4-FFF2-40B4-BE49-F238E27FC236}">
                <a16:creationId xmlns:a16="http://schemas.microsoft.com/office/drawing/2014/main" id="{4A460A4B-C011-4E07-86C4-546764D54F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-2" b="1021"/>
          <a:stretch/>
        </p:blipFill>
        <p:spPr>
          <a:xfrm>
            <a:off x="1284288" y="2898775"/>
            <a:ext cx="2355850" cy="3130550"/>
          </a:xfrm>
          <a:prstGeom prst="rect">
            <a:avLst/>
          </a:prstGeom>
        </p:spPr>
      </p:pic>
      <p:pic>
        <p:nvPicPr>
          <p:cNvPr id="3" name="Obraz 4">
            <a:extLst>
              <a:ext uri="{FF2B5EF4-FFF2-40B4-BE49-F238E27FC236}">
                <a16:creationId xmlns:a16="http://schemas.microsoft.com/office/drawing/2014/main" id="{F2424CD6-91EF-4257-8C19-69816D8077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24" r="-2" b="-2"/>
          <a:stretch/>
        </p:blipFill>
        <p:spPr>
          <a:xfrm>
            <a:off x="3705225" y="2898775"/>
            <a:ext cx="2355850" cy="3130550"/>
          </a:xfrm>
          <a:prstGeom prst="rect">
            <a:avLst/>
          </a:prstGeom>
        </p:spPr>
      </p:pic>
      <p:pic>
        <p:nvPicPr>
          <p:cNvPr id="5" name="Obraz 5" descr="Obraz zawierający wewnątrz&#10;&#10;Opis wygenerowany automatycznie">
            <a:extLst>
              <a:ext uri="{FF2B5EF4-FFF2-40B4-BE49-F238E27FC236}">
                <a16:creationId xmlns:a16="http://schemas.microsoft.com/office/drawing/2014/main" id="{20BBE99E-1FF5-4172-9E11-A359D9ACDC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2" b="1021"/>
          <a:stretch/>
        </p:blipFill>
        <p:spPr>
          <a:xfrm>
            <a:off x="6127750" y="2898775"/>
            <a:ext cx="2355850" cy="3130550"/>
          </a:xfrm>
          <a:prstGeom prst="rect">
            <a:avLst/>
          </a:prstGeom>
        </p:spPr>
      </p:pic>
      <p:pic>
        <p:nvPicPr>
          <p:cNvPr id="6" name="Obraz 6" descr="Obraz zawierający szczotka, narzędzie, dywanik&#10;&#10;Opis wygenerowany automatycznie">
            <a:extLst>
              <a:ext uri="{FF2B5EF4-FFF2-40B4-BE49-F238E27FC236}">
                <a16:creationId xmlns:a16="http://schemas.microsoft.com/office/drawing/2014/main" id="{0D9C3145-F3E3-437E-AFE9-F96A4C9DBF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083" r="15087" b="3"/>
          <a:stretch/>
        </p:blipFill>
        <p:spPr>
          <a:xfrm>
            <a:off x="8548688" y="2898775"/>
            <a:ext cx="2355850" cy="313055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EF51B89-6369-4FCA-AEB1-E0E566222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pl-PL" sz="4000" b="1" kern="1200">
                <a:solidFill>
                  <a:srgbClr val="FFFFFF"/>
                </a:solidFill>
                <a:latin typeface="Cavolini"/>
                <a:cs typeface="Cavolini"/>
              </a:rPr>
              <a:t>Moje prace:</a:t>
            </a:r>
            <a:endParaRPr lang="pl-PL" sz="4000" kern="1200">
              <a:solidFill>
                <a:srgbClr val="FFFFFF"/>
              </a:solidFill>
              <a:latin typeface="Cavolini"/>
              <a:cs typeface="Cavolini"/>
            </a:endParaRPr>
          </a:p>
        </p:txBody>
      </p:sp>
    </p:spTree>
    <p:extLst>
      <p:ext uri="{BB962C8B-B14F-4D97-AF65-F5344CB8AC3E}">
        <p14:creationId xmlns:p14="http://schemas.microsoft.com/office/powerpoint/2010/main" val="3642115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B63E10B8-7A5C-4E1D-BE92-AAA068608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5804"/>
            <a:ext cx="2686328" cy="3510776"/>
          </a:xfrm>
          <a:prstGeom prst="rect">
            <a:avLst/>
          </a:prstGeom>
          <a:solidFill>
            <a:srgbClr val="FFFFFF"/>
          </a:solidFill>
          <a:ln w="63500">
            <a:solidFill>
              <a:srgbClr val="755148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144BA48B-15B1-451E-9485-FC79EB27BE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76" r="-2" b="6103"/>
          <a:stretch/>
        </p:blipFill>
        <p:spPr>
          <a:xfrm>
            <a:off x="601134" y="960851"/>
            <a:ext cx="2400376" cy="252901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5C29AA3-A1AC-448F-A505-87CEAA1D9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7949" y="485804"/>
            <a:ext cx="2686328" cy="3510776"/>
          </a:xfrm>
          <a:prstGeom prst="rect">
            <a:avLst/>
          </a:prstGeom>
          <a:solidFill>
            <a:srgbClr val="FFFFFF"/>
          </a:solidFill>
          <a:ln w="63500">
            <a:solidFill>
              <a:srgbClr val="755148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3">
            <a:extLst>
              <a:ext uri="{FF2B5EF4-FFF2-40B4-BE49-F238E27FC236}">
                <a16:creationId xmlns:a16="http://schemas.microsoft.com/office/drawing/2014/main" id="{CE28866F-B426-41B6-825F-69FCD8D519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28071"/>
          <a:stretch/>
        </p:blipFill>
        <p:spPr>
          <a:xfrm>
            <a:off x="3508169" y="1080881"/>
            <a:ext cx="2333643" cy="2291603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1C32068-6A8E-44A5-BE2D-65E7EC2DB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3" y="4157449"/>
            <a:ext cx="2686328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2BF54F2C-79C6-494E-B473-49B5B26DE8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623" r="-2" b="23910"/>
          <a:stretch/>
        </p:blipFill>
        <p:spPr>
          <a:xfrm>
            <a:off x="667866" y="4642691"/>
            <a:ext cx="2333643" cy="124635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83940A33-AE5F-4FC1-AFFF-1BC5DD32E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1827" y="4157449"/>
            <a:ext cx="2686328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>
            <a:extLst>
              <a:ext uri="{FF2B5EF4-FFF2-40B4-BE49-F238E27FC236}">
                <a16:creationId xmlns:a16="http://schemas.microsoft.com/office/drawing/2014/main" id="{EBEE0084-9E52-494E-9B09-82F5DC207B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458" r="8241" b="-1"/>
          <a:stretch/>
        </p:blipFill>
        <p:spPr>
          <a:xfrm>
            <a:off x="3771736" y="4519519"/>
            <a:ext cx="1628709" cy="1704632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9310DD53-17D0-4A12-A0E2-72F33348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6188" y="485805"/>
            <a:ext cx="5511179" cy="5888484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6" descr="Obraz zawierający drewniane, wewnątrz, kontener&#10;&#10;Opis wygenerowany automatycznie">
            <a:extLst>
              <a:ext uri="{FF2B5EF4-FFF2-40B4-BE49-F238E27FC236}">
                <a16:creationId xmlns:a16="http://schemas.microsoft.com/office/drawing/2014/main" id="{384779E3-F38D-4531-AE28-2927614577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2672" y="635943"/>
            <a:ext cx="4638211" cy="558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354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69A91A-46F7-41D1-8F05-D0F393036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17029"/>
          </a:xfrm>
        </p:spPr>
        <p:txBody>
          <a:bodyPr>
            <a:normAutofit/>
          </a:bodyPr>
          <a:lstStyle/>
          <a:p>
            <a:r>
              <a:rPr lang="pl-PL" dirty="0">
                <a:cs typeface="Calibri Light"/>
              </a:rPr>
              <a:t>A oto kilka moich prac. Do każdej z nich użyłam innego koloru sznurka. Inspiracją do tworzenia prac są dla mnie filmy zamieszczane na YouTube i w grupach hobbystycznych działających na portalach społecznościowych.</a:t>
            </a:r>
            <a:endParaRPr lang="pl-PL" dirty="0">
              <a:ea typeface="+mj-lt"/>
              <a:cs typeface="+mj-lt"/>
            </a:endParaRPr>
          </a:p>
          <a:p>
            <a:endParaRPr lang="pl-PL" b="1" dirty="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50396803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Motyw pakietu Office</vt:lpstr>
      <vt:lpstr>JESTEM TWÓRCĄ - JESTEM STĄD! Makrama</vt:lpstr>
      <vt:lpstr>Nazywam się Amelia i chodzę do klasy 8 w Szkole Podstawowej w Grabownie Wielkim. Moim hobby jest robienie makramy. Zaczęłam ją tworzyć całkiem niedawno. Dostałam makramę na swoje urodziny i tak mi się spodobała, że postanowiłam spróbować sama wykonać podobną pracę. </vt:lpstr>
      <vt:lpstr>Czym jest makrama?</vt:lpstr>
      <vt:lpstr>Czym jest makrama? Makrama jest to sztuka wiązania sznurków. Słowo to oznacza w języku arabskim wiązaną dekorację. Do jej tworzenia są potrzebne tylko sprawne ręce i sznurek. Z odrobiną wyobraźni i wprawy można zrobić zupełnie wszystko: torebkę, poszewkę na poduszkę, kwietnik, ozdobę na ścianę, łapacz snów itp. Jest to idealny sposób na wyczarowanie nietuzinkowej ozdoby czy prezentu. Trzeba jednak poświęcić temu trochę cierpliwości i czasu. </vt:lpstr>
      <vt:lpstr>Historia makramy</vt:lpstr>
      <vt:lpstr>Historia makramy. Warto znać historię makramy. Jest ona bardzo stara. Sztuka ta do Europy przybyła z Bliskiego Wschodu. W starożytności węzły wykorzystywane były w żeglarstwie i medycynie (robiono z nich bandaże). W XIV i XV w. mistrzowie tej dziedziny tworzyli ze złotych i srebrnych nici koronki, które zdobiły szaty osób mieszkających na dworze królewskim.</vt:lpstr>
      <vt:lpstr>Moje prace:</vt:lpstr>
      <vt:lpstr>PowerPoint Presentation</vt:lpstr>
      <vt:lpstr>A oto kilka moich prac. Do każdej z nich użyłam innego koloru sznurka. Inspiracją do tworzenia prac są dla mnie filmy zamieszczane na YouTube i w grupach hobbystycznych działających na portalach społecznościowych. </vt:lpstr>
      <vt:lpstr>Mój mały zestaw</vt:lpstr>
      <vt:lpstr> To jest mój zestaw do tworzenia makram. Obręcze służą mi do robienia m.in. kwietników i łapaczy snów. Kije do makramy robię osobiście. Idąc na spacer zawsze znajdę odpowiedni patyk. W domu pozbywam się z niego kory i czasami lakieruję. W ten sposób robię swoje kije, lecz można kupić je też w sklepach.   </vt:lpstr>
      <vt:lpstr>Ciekawostka o makramie</vt:lpstr>
      <vt:lpstr>Ciekawostka o makramie. Węzeł gordyjski jest jednym z najsłynniejszych węzłów w historii. W mitologii był on węzłem z drewnianego łyka przy wozie, który był darem od Gordiana. Złożono go w świątyni Zeusa. Według tego mitu królem Azji mniejszej miała zostać osoba, która rozwiąże ten węzeł. Nikomu to się nie udało. Aleksander Wielki przeciął go swoim mieczem w 330r. n. e. Nie stosuje się tego węzła w makramie, ponieważ nikt nie odkrył tajemnicy wiązania tego splotu. Współcześnie symbolizuje on trudną do rozwiązania sytuację. </vt:lpstr>
      <vt:lpstr>Koniec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revision>28</cp:revision>
  <dcterms:created xsi:type="dcterms:W3CDTF">2021-04-26T12:09:30Z</dcterms:created>
  <dcterms:modified xsi:type="dcterms:W3CDTF">2021-06-01T05:54:55Z</dcterms:modified>
</cp:coreProperties>
</file>