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0" r:id="rId3"/>
    <p:sldId id="259" r:id="rId4"/>
    <p:sldId id="258" r:id="rId5"/>
    <p:sldId id="261" r:id="rId6"/>
    <p:sldId id="263" r:id="rId7"/>
    <p:sldId id="262" r:id="rId8"/>
    <p:sldId id="264" r:id="rId9"/>
    <p:sldId id="267" r:id="rId10"/>
    <p:sldId id="268" r:id="rId11"/>
    <p:sldId id="269" r:id="rId12"/>
    <p:sldId id="257" r:id="rId13"/>
    <p:sldId id="266" r:id="rId14"/>
    <p:sldId id="270" r:id="rId15"/>
    <p:sldId id="265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AF5B9-C340-AA17-2B7F-5D2CA68AE6A3}" v="202" dt="2021-05-04T17:43:14.377"/>
    <p1510:client id="{6816803B-EF06-4735-A93F-6F317DD4DDF4}" v="64" dt="2021-05-03T20:55:16.205"/>
    <p1510:client id="{6A3F10D4-25F6-7B55-DFA6-0B7469B50F49}" v="480" dt="2021-05-04T14:56:56.174"/>
    <p1510:client id="{D5394380-308E-60CB-E174-C65EA10CC7D8}" v="1428" dt="2021-05-03T22:07:27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0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1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9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0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2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3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procMNwUqw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t8xVPQhe-M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QsaEAppjLY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gcc7fzbwEo?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KVloshGCpiE?feature=oembed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Uroczy żółty robot">
            <a:extLst>
              <a:ext uri="{FF2B5EF4-FFF2-40B4-BE49-F238E27FC236}">
                <a16:creationId xmlns:a16="http://schemas.microsoft.com/office/drawing/2014/main" id="{DD8D244F-9024-4CE1-879A-79FF7DC31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36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2263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82642" flipH="1">
            <a:off x="318955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8952" y="3830853"/>
            <a:ext cx="4297680" cy="1581912"/>
          </a:xfrm>
        </p:spPr>
        <p:txBody>
          <a:bodyPr>
            <a:normAutofit/>
          </a:bodyPr>
          <a:lstStyle/>
          <a:p>
            <a:pPr algn="l"/>
            <a:r>
              <a:rPr lang="pl-PL" sz="3600">
                <a:cs typeface="Calibri Light"/>
              </a:rPr>
              <a:t>JESTEM TWÓRCĄ - </a:t>
            </a:r>
            <a:br>
              <a:rPr lang="pl-PL" sz="3600">
                <a:cs typeface="Calibri Light"/>
              </a:rPr>
            </a:br>
            <a:r>
              <a:rPr lang="pl-PL" sz="3600">
                <a:cs typeface="Calibri Light"/>
              </a:rPr>
              <a:t>JESTEM STĄD 2021</a:t>
            </a:r>
            <a:endParaRPr lang="pl-PL" sz="360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8952" y="5438272"/>
            <a:ext cx="4297680" cy="822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pl-PL" sz="2200">
                <a:cs typeface="Calibri"/>
              </a:rPr>
              <a:t>SZKOLNY POMOCNIK</a:t>
            </a:r>
            <a:endParaRPr lang="pl-PL" sz="2200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2DFA93-0044-41A3-8AE6-3D101D33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br>
              <a:rPr lang="pl-PL" sz="2800">
                <a:ea typeface="+mj-lt"/>
                <a:cs typeface="+mj-lt"/>
              </a:rPr>
            </a:br>
            <a:br>
              <a:rPr lang="pl-PL" sz="2800">
                <a:ea typeface="+mj-lt"/>
                <a:cs typeface="+mj-lt"/>
              </a:rPr>
            </a:br>
            <a:r>
              <a:rPr lang="pl-PL" sz="2800">
                <a:ea typeface="+mj-lt"/>
                <a:cs typeface="+mj-lt"/>
              </a:rPr>
              <a:t>Krople wody to idealny efekt sił spójności i napięcia powierzchniowego. Cząsteczki wody przyciągają się nawzajem. Te siły, zwane siłami spójności, równoważą ciężar wody.</a:t>
            </a:r>
          </a:p>
          <a:p>
            <a:r>
              <a:rPr lang="pl-PL" sz="2800">
                <a:ea typeface="+mj-lt"/>
                <a:cs typeface="+mj-lt"/>
              </a:rPr>
              <a:t>Przygotowanie: aparat fotograficzny, kwiaty lub liście, spryskiwacz z wodą.</a:t>
            </a:r>
            <a:endParaRPr lang="pl-PL" sz="2800"/>
          </a:p>
          <a:p>
            <a:endParaRPr lang="pl-PL"/>
          </a:p>
          <a:p>
            <a:endParaRPr lang="pl-PL"/>
          </a:p>
        </p:txBody>
      </p:sp>
      <p:pic>
        <p:nvPicPr>
          <p:cNvPr id="5" name="Obraz 5" descr="Obraz zawierający czerwony, stawonogi&#10;&#10;Opis wygenerowany automatycznie">
            <a:extLst>
              <a:ext uri="{FF2B5EF4-FFF2-40B4-BE49-F238E27FC236}">
                <a16:creationId xmlns:a16="http://schemas.microsoft.com/office/drawing/2014/main" id="{0D31619A-58B4-4B4E-AAEF-B2CDF767CF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8460" y="2285999"/>
            <a:ext cx="5078199" cy="3810001"/>
          </a:xfrm>
        </p:spPr>
      </p:pic>
      <p:pic>
        <p:nvPicPr>
          <p:cNvPr id="7" name="Obraz 7" descr="Obraz zawierający kwiat, roślina, wewnątrz, bukiet&#10;&#10;Opis wygenerowany automatycznie">
            <a:extLst>
              <a:ext uri="{FF2B5EF4-FFF2-40B4-BE49-F238E27FC236}">
                <a16:creationId xmlns:a16="http://schemas.microsoft.com/office/drawing/2014/main" id="{62E56E48-A3AC-4B91-893A-E7EE472624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4439" y="2285999"/>
            <a:ext cx="5080001" cy="3810001"/>
          </a:xfrm>
        </p:spPr>
      </p:pic>
    </p:spTree>
    <p:extLst>
      <p:ext uri="{BB962C8B-B14F-4D97-AF65-F5344CB8AC3E}">
        <p14:creationId xmlns:p14="http://schemas.microsoft.com/office/powerpoint/2010/main" val="348022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D3367DB-2B8E-481D-9387-1B6C9ED8B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78EFDFD9-A5AE-4BF6-9560-775EF0803B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454" r="30447" b="-3"/>
          <a:stretch/>
        </p:blipFill>
        <p:spPr>
          <a:xfrm>
            <a:off x="7454695" y="455878"/>
            <a:ext cx="1401997" cy="249775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6E2F662-3951-4E85-A10D-1150ACD4E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1493EDC-CA29-483B-8DA4-7F34E66D3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2272F-C3D9-4F86-8904-A514A6C44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75E8E8-99F4-4193-80EB-BBF028821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068" y="2526558"/>
            <a:ext cx="3564611" cy="304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400">
                <a:solidFill>
                  <a:srgbClr val="FFFFFF"/>
                </a:solidFill>
              </a:rPr>
              <a:t>Wszystko robiłyśmy podwójnie. Najpierw wrzucamy monetę do szklanki z wodą. Oczywiście zatonęła. Potem położyłyśmy monetę na kawałku bibuły i delikatnie położyłyśmy bibułę z monetą na wodzie. Przez chwilę obie rzeczy unosiły się na wodzie.</a:t>
            </a:r>
            <a:br>
              <a:rPr lang="en-US" sz="1400"/>
            </a:br>
            <a:r>
              <a:rPr lang="en-US" sz="1400">
                <a:solidFill>
                  <a:srgbClr val="FFFFFF"/>
                </a:solidFill>
              </a:rPr>
              <a:t>W wodzie utworzył się dołek. Po pewnym czasie, jak bibułka namokła, poszła na dno,  moneta została na powierzchni wody. Przy okazji bibuła puściła kolor – dyfuzja.</a:t>
            </a:r>
            <a:endParaRPr lang="pl-PL" sz="3600">
              <a:solidFill>
                <a:srgbClr val="FFFFFF"/>
              </a:solidFill>
            </a:endParaRPr>
          </a:p>
          <a:p>
            <a:pPr marL="0">
              <a:lnSpc>
                <a:spcPct val="115000"/>
              </a:lnSpc>
            </a:pPr>
            <a:endParaRPr lang="en-US" sz="1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114A42-8637-4C8D-B1AF-0256FACB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63" y="353544"/>
            <a:ext cx="3048001" cy="23021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/>
              <a:t>Pływająca moneta</a:t>
            </a:r>
            <a:endParaRPr lang="en-US" sz="2500"/>
          </a:p>
          <a:p>
            <a:r>
              <a:rPr lang="en-US" sz="2500"/>
              <a:t>Przygotowanie: szklanka, woda, bibuła, moneta (najlepiej aluminiowa). </a:t>
            </a:r>
          </a:p>
          <a:p>
            <a:endParaRPr lang="en-US" sz="2500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11A64909-6039-4FC5-AAD4-C079434FF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6" r="17115" b="-1"/>
          <a:stretch/>
        </p:blipFill>
        <p:spPr>
          <a:xfrm>
            <a:off x="4042476" y="1505577"/>
            <a:ext cx="3268131" cy="4414130"/>
          </a:xfrm>
          <a:prstGeom prst="rect">
            <a:avLst/>
          </a:prstGeom>
        </p:spPr>
      </p:pic>
      <p:pic>
        <p:nvPicPr>
          <p:cNvPr id="8" name="Obraz 8" descr="Obraz zawierający wewnątrz, kontener, szkło, napoje&#10;&#10;Opis wygenerowany automatycznie">
            <a:extLst>
              <a:ext uri="{FF2B5EF4-FFF2-40B4-BE49-F238E27FC236}">
                <a16:creationId xmlns:a16="http://schemas.microsoft.com/office/drawing/2014/main" id="{99FC84AA-2DC2-40E0-ADFC-553B00B7B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" b="12466"/>
          <a:stretch/>
        </p:blipFill>
        <p:spPr>
          <a:xfrm>
            <a:off x="8161865" y="3206016"/>
            <a:ext cx="3268136" cy="214567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CE9A46-0F4A-4A3B-A65F-488503EA8F85}"/>
              </a:ext>
            </a:extLst>
          </p:cNvPr>
          <p:cNvSpPr txBox="1"/>
          <p:nvPr/>
        </p:nvSpPr>
        <p:spPr>
          <a:xfrm rot="-10500000" flipV="1">
            <a:off x="6209654" y="501623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0FDB582-A56C-4D64-B4BA-7BA90356DA0C}"/>
              </a:ext>
            </a:extLst>
          </p:cNvPr>
          <p:cNvSpPr txBox="1"/>
          <p:nvPr/>
        </p:nvSpPr>
        <p:spPr>
          <a:xfrm>
            <a:off x="8922665" y="343368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F54C860-87DE-4FBB-835B-966DBA2578F9}"/>
              </a:ext>
            </a:extLst>
          </p:cNvPr>
          <p:cNvSpPr txBox="1"/>
          <p:nvPr/>
        </p:nvSpPr>
        <p:spPr>
          <a:xfrm>
            <a:off x="9169669" y="619770"/>
            <a:ext cx="249780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latin typeface="Times New Roman"/>
                <a:cs typeface="Times New Roman"/>
              </a:rPr>
              <a:t>Moneta nie tonie, ponieważ cząsteczki tworzące powierzchnię wody wzajemnie się przyciągają. Powstała elastyczna błona, która utrzymuje monetę na powierzchni.</a:t>
            </a:r>
            <a:endParaRPr lang="pl-PL"/>
          </a:p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39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489EA-F4C1-4262-A9E6-02D07CD7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OSIE SYMETRII – PAPIEROWY SAMOLOT</a:t>
            </a:r>
            <a:br>
              <a:rPr lang="pl-PL"/>
            </a:br>
            <a:r>
              <a:rPr lang="pl-PL"/>
              <a:t>Trochę matematyki i fizyki</a:t>
            </a:r>
          </a:p>
        </p:txBody>
      </p:sp>
      <p:pic>
        <p:nvPicPr>
          <p:cNvPr id="4" name="Obraz 4">
            <a:hlinkClick r:id="" action="ppaction://media"/>
            <a:extLst>
              <a:ext uri="{FF2B5EF4-FFF2-40B4-BE49-F238E27FC236}">
                <a16:creationId xmlns:a16="http://schemas.microsoft.com/office/drawing/2014/main" id="{1DE02F69-4D49-4184-AED4-9CA8CF11DDB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60431" y="2023269"/>
            <a:ext cx="5732584" cy="4319953"/>
          </a:xfrm>
        </p:spPr>
      </p:pic>
    </p:spTree>
    <p:extLst>
      <p:ext uri="{BB962C8B-B14F-4D97-AF65-F5344CB8AC3E}">
        <p14:creationId xmlns:p14="http://schemas.microsoft.com/office/powerpoint/2010/main" val="161171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1BC1C4E-E9C3-4CFF-943A-B423C4CF8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046796"/>
            <a:ext cx="1976417" cy="5811204"/>
          </a:xfrm>
          <a:custGeom>
            <a:avLst/>
            <a:gdLst>
              <a:gd name="connsiteX0" fmla="*/ 121300 w 1976417"/>
              <a:gd name="connsiteY0" fmla="*/ 531 h 5811204"/>
              <a:gd name="connsiteX1" fmla="*/ 534303 w 1976417"/>
              <a:gd name="connsiteY1" fmla="*/ 232168 h 5811204"/>
              <a:gd name="connsiteX2" fmla="*/ 797674 w 1976417"/>
              <a:gd name="connsiteY2" fmla="*/ 1827538 h 5811204"/>
              <a:gd name="connsiteX3" fmla="*/ 1964348 w 1976417"/>
              <a:gd name="connsiteY3" fmla="*/ 4625193 h 5811204"/>
              <a:gd name="connsiteX4" fmla="*/ 1872078 w 1976417"/>
              <a:gd name="connsiteY4" fmla="*/ 5588150 h 5811204"/>
              <a:gd name="connsiteX5" fmla="*/ 1829214 w 1976417"/>
              <a:gd name="connsiteY5" fmla="*/ 5811204 h 5811204"/>
              <a:gd name="connsiteX6" fmla="*/ 0 w 1976417"/>
              <a:gd name="connsiteY6" fmla="*/ 5811204 h 5811204"/>
              <a:gd name="connsiteX7" fmla="*/ 0 w 1976417"/>
              <a:gd name="connsiteY7" fmla="*/ 8053 h 5811204"/>
              <a:gd name="connsiteX8" fmla="*/ 6173 w 1976417"/>
              <a:gd name="connsiteY8" fmla="*/ 6732 h 5811204"/>
              <a:gd name="connsiteX9" fmla="*/ 121300 w 1976417"/>
              <a:gd name="connsiteY9" fmla="*/ 531 h 581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6417" h="5811204">
                <a:moveTo>
                  <a:pt x="121300" y="531"/>
                </a:moveTo>
                <a:cubicBezTo>
                  <a:pt x="309127" y="9001"/>
                  <a:pt x="441030" y="97145"/>
                  <a:pt x="534303" y="232168"/>
                </a:cubicBezTo>
                <a:cubicBezTo>
                  <a:pt x="814117" y="637232"/>
                  <a:pt x="746250" y="1464197"/>
                  <a:pt x="797674" y="1827538"/>
                </a:cubicBezTo>
                <a:cubicBezTo>
                  <a:pt x="941391" y="2842735"/>
                  <a:pt x="1839191" y="3615544"/>
                  <a:pt x="1964348" y="4625193"/>
                </a:cubicBezTo>
                <a:cubicBezTo>
                  <a:pt x="2004603" y="4950319"/>
                  <a:pt x="1936560" y="5269399"/>
                  <a:pt x="1872078" y="5588150"/>
                </a:cubicBezTo>
                <a:lnTo>
                  <a:pt x="1829214" y="5811204"/>
                </a:lnTo>
                <a:lnTo>
                  <a:pt x="0" y="5811204"/>
                </a:lnTo>
                <a:lnTo>
                  <a:pt x="0" y="8053"/>
                </a:lnTo>
                <a:lnTo>
                  <a:pt x="6173" y="6732"/>
                </a:lnTo>
                <a:cubicBezTo>
                  <a:pt x="45842" y="1147"/>
                  <a:pt x="84400" y="-1127"/>
                  <a:pt x="121300" y="5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C586BC1-53D7-45A8-8595-6635F8FF1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76" y="762000"/>
            <a:ext cx="1855248" cy="6123214"/>
          </a:xfrm>
          <a:custGeom>
            <a:avLst/>
            <a:gdLst>
              <a:gd name="connsiteX0" fmla="*/ 121300 w 1976417"/>
              <a:gd name="connsiteY0" fmla="*/ 531 h 5811204"/>
              <a:gd name="connsiteX1" fmla="*/ 534303 w 1976417"/>
              <a:gd name="connsiteY1" fmla="*/ 232168 h 5811204"/>
              <a:gd name="connsiteX2" fmla="*/ 797674 w 1976417"/>
              <a:gd name="connsiteY2" fmla="*/ 1827538 h 5811204"/>
              <a:gd name="connsiteX3" fmla="*/ 1964348 w 1976417"/>
              <a:gd name="connsiteY3" fmla="*/ 4625193 h 5811204"/>
              <a:gd name="connsiteX4" fmla="*/ 1872078 w 1976417"/>
              <a:gd name="connsiteY4" fmla="*/ 5588150 h 5811204"/>
              <a:gd name="connsiteX5" fmla="*/ 1829214 w 1976417"/>
              <a:gd name="connsiteY5" fmla="*/ 5811204 h 5811204"/>
              <a:gd name="connsiteX6" fmla="*/ 0 w 1976417"/>
              <a:gd name="connsiteY6" fmla="*/ 5811204 h 5811204"/>
              <a:gd name="connsiteX7" fmla="*/ 0 w 1976417"/>
              <a:gd name="connsiteY7" fmla="*/ 8053 h 5811204"/>
              <a:gd name="connsiteX8" fmla="*/ 6173 w 1976417"/>
              <a:gd name="connsiteY8" fmla="*/ 6732 h 5811204"/>
              <a:gd name="connsiteX9" fmla="*/ 121300 w 1976417"/>
              <a:gd name="connsiteY9" fmla="*/ 531 h 5811204"/>
              <a:gd name="connsiteX0" fmla="*/ 0 w 1976417"/>
              <a:gd name="connsiteY0" fmla="*/ 8053 h 5892111"/>
              <a:gd name="connsiteX1" fmla="*/ 6173 w 1976417"/>
              <a:gd name="connsiteY1" fmla="*/ 6732 h 5892111"/>
              <a:gd name="connsiteX2" fmla="*/ 121300 w 1976417"/>
              <a:gd name="connsiteY2" fmla="*/ 531 h 5892111"/>
              <a:gd name="connsiteX3" fmla="*/ 534303 w 1976417"/>
              <a:gd name="connsiteY3" fmla="*/ 232168 h 5892111"/>
              <a:gd name="connsiteX4" fmla="*/ 797674 w 1976417"/>
              <a:gd name="connsiteY4" fmla="*/ 1827538 h 5892111"/>
              <a:gd name="connsiteX5" fmla="*/ 1964348 w 1976417"/>
              <a:gd name="connsiteY5" fmla="*/ 4625193 h 5892111"/>
              <a:gd name="connsiteX6" fmla="*/ 1872078 w 1976417"/>
              <a:gd name="connsiteY6" fmla="*/ 5588150 h 5892111"/>
              <a:gd name="connsiteX7" fmla="*/ 1829214 w 1976417"/>
              <a:gd name="connsiteY7" fmla="*/ 5811204 h 5892111"/>
              <a:gd name="connsiteX8" fmla="*/ 100677 w 1976417"/>
              <a:gd name="connsiteY8" fmla="*/ 5892111 h 5892111"/>
              <a:gd name="connsiteX0" fmla="*/ 0 w 1976417"/>
              <a:gd name="connsiteY0" fmla="*/ 8053 h 5811204"/>
              <a:gd name="connsiteX1" fmla="*/ 6173 w 1976417"/>
              <a:gd name="connsiteY1" fmla="*/ 6732 h 5811204"/>
              <a:gd name="connsiteX2" fmla="*/ 121300 w 1976417"/>
              <a:gd name="connsiteY2" fmla="*/ 531 h 5811204"/>
              <a:gd name="connsiteX3" fmla="*/ 534303 w 1976417"/>
              <a:gd name="connsiteY3" fmla="*/ 232168 h 5811204"/>
              <a:gd name="connsiteX4" fmla="*/ 797674 w 1976417"/>
              <a:gd name="connsiteY4" fmla="*/ 1827538 h 5811204"/>
              <a:gd name="connsiteX5" fmla="*/ 1964348 w 1976417"/>
              <a:gd name="connsiteY5" fmla="*/ 4625193 h 5811204"/>
              <a:gd name="connsiteX6" fmla="*/ 1872078 w 1976417"/>
              <a:gd name="connsiteY6" fmla="*/ 5588150 h 5811204"/>
              <a:gd name="connsiteX7" fmla="*/ 1829214 w 1976417"/>
              <a:gd name="connsiteY7" fmla="*/ 5811204 h 5811204"/>
              <a:gd name="connsiteX0" fmla="*/ 0 w 2019971"/>
              <a:gd name="connsiteY0" fmla="*/ 8053 h 5811204"/>
              <a:gd name="connsiteX1" fmla="*/ 6173 w 2019971"/>
              <a:gd name="connsiteY1" fmla="*/ 6732 h 5811204"/>
              <a:gd name="connsiteX2" fmla="*/ 121300 w 2019971"/>
              <a:gd name="connsiteY2" fmla="*/ 531 h 5811204"/>
              <a:gd name="connsiteX3" fmla="*/ 534303 w 2019971"/>
              <a:gd name="connsiteY3" fmla="*/ 232168 h 5811204"/>
              <a:gd name="connsiteX4" fmla="*/ 797674 w 2019971"/>
              <a:gd name="connsiteY4" fmla="*/ 1827538 h 5811204"/>
              <a:gd name="connsiteX5" fmla="*/ 1964348 w 2019971"/>
              <a:gd name="connsiteY5" fmla="*/ 4625193 h 5811204"/>
              <a:gd name="connsiteX6" fmla="*/ 1829214 w 2019971"/>
              <a:gd name="connsiteY6" fmla="*/ 5811204 h 5811204"/>
              <a:gd name="connsiteX0" fmla="*/ 0 w 2042660"/>
              <a:gd name="connsiteY0" fmla="*/ 8053 h 5417904"/>
              <a:gd name="connsiteX1" fmla="*/ 6173 w 2042660"/>
              <a:gd name="connsiteY1" fmla="*/ 6732 h 5417904"/>
              <a:gd name="connsiteX2" fmla="*/ 121300 w 2042660"/>
              <a:gd name="connsiteY2" fmla="*/ 531 h 5417904"/>
              <a:gd name="connsiteX3" fmla="*/ 534303 w 2042660"/>
              <a:gd name="connsiteY3" fmla="*/ 232168 h 5417904"/>
              <a:gd name="connsiteX4" fmla="*/ 797674 w 2042660"/>
              <a:gd name="connsiteY4" fmla="*/ 1827538 h 5417904"/>
              <a:gd name="connsiteX5" fmla="*/ 1964348 w 2042660"/>
              <a:gd name="connsiteY5" fmla="*/ 4625193 h 5417904"/>
              <a:gd name="connsiteX6" fmla="*/ 1920103 w 2042660"/>
              <a:gd name="connsiteY6" fmla="*/ 5417904 h 541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2660" h="5417904">
                <a:moveTo>
                  <a:pt x="0" y="8053"/>
                </a:moveTo>
                <a:lnTo>
                  <a:pt x="6173" y="6732"/>
                </a:lnTo>
                <a:cubicBezTo>
                  <a:pt x="45842" y="1147"/>
                  <a:pt x="84400" y="-1127"/>
                  <a:pt x="121300" y="531"/>
                </a:cubicBezTo>
                <a:cubicBezTo>
                  <a:pt x="309127" y="9001"/>
                  <a:pt x="441030" y="97145"/>
                  <a:pt x="534303" y="232168"/>
                </a:cubicBezTo>
                <a:cubicBezTo>
                  <a:pt x="814117" y="637232"/>
                  <a:pt x="746250" y="1464197"/>
                  <a:pt x="797674" y="1827538"/>
                </a:cubicBezTo>
                <a:cubicBezTo>
                  <a:pt x="941391" y="2842735"/>
                  <a:pt x="1777277" y="4026799"/>
                  <a:pt x="1964348" y="4625193"/>
                </a:cubicBezTo>
                <a:cubicBezTo>
                  <a:pt x="2151420" y="5223587"/>
                  <a:pt x="1948256" y="5170819"/>
                  <a:pt x="1920103" y="5417904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4E81178-0822-4A5E-91A1-7D1CC5CE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431" y="-1"/>
            <a:ext cx="6419794" cy="1548090"/>
          </a:xfrm>
          <a:custGeom>
            <a:avLst/>
            <a:gdLst>
              <a:gd name="connsiteX0" fmla="*/ 0 w 6419794"/>
              <a:gd name="connsiteY0" fmla="*/ 0 h 1548090"/>
              <a:gd name="connsiteX1" fmla="*/ 6419794 w 6419794"/>
              <a:gd name="connsiteY1" fmla="*/ 0 h 1548090"/>
              <a:gd name="connsiteX2" fmla="*/ 6100865 w 6419794"/>
              <a:gd name="connsiteY2" fmla="*/ 413993 h 1548090"/>
              <a:gd name="connsiteX3" fmla="*/ 5290427 w 6419794"/>
              <a:gd name="connsiteY3" fmla="*/ 1125268 h 1548090"/>
              <a:gd name="connsiteX4" fmla="*/ 3751685 w 6419794"/>
              <a:gd name="connsiteY4" fmla="*/ 1534101 h 1548090"/>
              <a:gd name="connsiteX5" fmla="*/ 1988576 w 6419794"/>
              <a:gd name="connsiteY5" fmla="*/ 1466198 h 1548090"/>
              <a:gd name="connsiteX6" fmla="*/ 130976 w 6419794"/>
              <a:gd name="connsiteY6" fmla="*/ 291104 h 1548090"/>
              <a:gd name="connsiteX7" fmla="*/ 0 w 6419794"/>
              <a:gd name="connsiteY7" fmla="*/ 0 h 154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9794" h="1548090">
                <a:moveTo>
                  <a:pt x="0" y="0"/>
                </a:moveTo>
                <a:lnTo>
                  <a:pt x="6419794" y="0"/>
                </a:lnTo>
                <a:lnTo>
                  <a:pt x="6100865" y="413993"/>
                </a:lnTo>
                <a:cubicBezTo>
                  <a:pt x="5867016" y="724123"/>
                  <a:pt x="5593925" y="955322"/>
                  <a:pt x="5290427" y="1125268"/>
                </a:cubicBezTo>
                <a:cubicBezTo>
                  <a:pt x="4835383" y="1380096"/>
                  <a:pt x="4312231" y="1496827"/>
                  <a:pt x="3751685" y="1534101"/>
                </a:cubicBezTo>
                <a:cubicBezTo>
                  <a:pt x="3191137" y="1571373"/>
                  <a:pt x="2593197" y="1529189"/>
                  <a:pt x="1988576" y="1466198"/>
                </a:cubicBezTo>
                <a:cubicBezTo>
                  <a:pt x="934621" y="1356495"/>
                  <a:pt x="441418" y="898205"/>
                  <a:pt x="130976" y="29110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5" descr="Obraz zawierający podłoże&#10;&#10;Opis wygenerowany automatycznie">
            <a:extLst>
              <a:ext uri="{FF2B5EF4-FFF2-40B4-BE49-F238E27FC236}">
                <a16:creationId xmlns:a16="http://schemas.microsoft.com/office/drawing/2014/main" id="{BB9C97BB-CEB3-409E-97DC-133ABDF5A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273" y="263679"/>
            <a:ext cx="2207177" cy="1655383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CB10E0FF-7A36-4AF7-AE43-A2ACC7EA3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2" r="31279"/>
          <a:stretch/>
        </p:blipFill>
        <p:spPr>
          <a:xfrm>
            <a:off x="292742" y="3815583"/>
            <a:ext cx="1716272" cy="2270243"/>
          </a:xfrm>
          <a:prstGeom prst="rect">
            <a:avLst/>
          </a:prstGeom>
        </p:spPr>
      </p:pic>
      <p:pic>
        <p:nvPicPr>
          <p:cNvPr id="8" name="Obraz 8" descr="Obraz zawierający wewnątrz, osoba, picie, bałagan&#10;&#10;Opis wygenerowany automatycznie">
            <a:extLst>
              <a:ext uri="{FF2B5EF4-FFF2-40B4-BE49-F238E27FC236}">
                <a16:creationId xmlns:a16="http://schemas.microsoft.com/office/drawing/2014/main" id="{4C7A26C4-99EC-4B97-8A9A-42230B2E5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38034" y="3586170"/>
            <a:ext cx="4184542" cy="218155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B469CB0-37DF-438C-8673-5BB25C3E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32083"/>
            <a:ext cx="4308126" cy="15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kern="1200">
                <a:latin typeface="+mj-lt"/>
                <a:ea typeface="+mj-ea"/>
                <a:cs typeface="+mj-cs"/>
              </a:rPr>
              <a:t>CHEMIA – tu można poszaleć i potrafi być wybuchowo. Pamiętajcie - przede wszystkim musi być bezpiecznie.</a:t>
            </a:r>
            <a:br>
              <a:rPr lang="en-US" sz="1500"/>
            </a:br>
            <a:r>
              <a:rPr lang="en-US" sz="1500"/>
              <a:t>Doświadczenia z chemii takie jak np. Ciecze nienewtonoskie, magiczny piasek chcemy pokazać podczas prezentacji w czerwcu</a:t>
            </a:r>
            <a:endParaRPr lang="en-US" sz="1500" kern="1200">
              <a:latin typeface="+mj-lt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27CDF9-B2CC-4364-8A92-7E3968D23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5817" y="2302006"/>
            <a:ext cx="4706185" cy="4568212"/>
          </a:xfrm>
          <a:custGeom>
            <a:avLst/>
            <a:gdLst>
              <a:gd name="connsiteX0" fmla="*/ 2437395 w 4706185"/>
              <a:gd name="connsiteY0" fmla="*/ 18 h 4568212"/>
              <a:gd name="connsiteX1" fmla="*/ 4059262 w 4706185"/>
              <a:gd name="connsiteY1" fmla="*/ 434958 h 4568212"/>
              <a:gd name="connsiteX2" fmla="*/ 4630687 w 4706185"/>
              <a:gd name="connsiteY2" fmla="*/ 656233 h 4568212"/>
              <a:gd name="connsiteX3" fmla="*/ 4706184 w 4706185"/>
              <a:gd name="connsiteY3" fmla="*/ 686695 h 4568212"/>
              <a:gd name="connsiteX4" fmla="*/ 4706185 w 4706185"/>
              <a:gd name="connsiteY4" fmla="*/ 4561966 h 4568212"/>
              <a:gd name="connsiteX5" fmla="*/ 4691900 w 4706185"/>
              <a:gd name="connsiteY5" fmla="*/ 4568212 h 4568212"/>
              <a:gd name="connsiteX6" fmla="*/ 583304 w 4706185"/>
              <a:gd name="connsiteY6" fmla="*/ 4568212 h 4568212"/>
              <a:gd name="connsiteX7" fmla="*/ 545227 w 4706185"/>
              <a:gd name="connsiteY7" fmla="*/ 4532534 h 4568212"/>
              <a:gd name="connsiteX8" fmla="*/ 87473 w 4706185"/>
              <a:gd name="connsiteY8" fmla="*/ 3774664 h 4568212"/>
              <a:gd name="connsiteX9" fmla="*/ 702454 w 4706185"/>
              <a:gd name="connsiteY9" fmla="*/ 998438 h 4568212"/>
              <a:gd name="connsiteX10" fmla="*/ 2011095 w 4706185"/>
              <a:gd name="connsiteY10" fmla="*/ 44481 h 4568212"/>
              <a:gd name="connsiteX11" fmla="*/ 2437395 w 4706185"/>
              <a:gd name="connsiteY11" fmla="*/ 18 h 45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06185" h="4568212">
                <a:moveTo>
                  <a:pt x="2437395" y="18"/>
                </a:moveTo>
                <a:cubicBezTo>
                  <a:pt x="3046994" y="2500"/>
                  <a:pt x="3621943" y="266568"/>
                  <a:pt x="4059262" y="434958"/>
                </a:cubicBezTo>
                <a:cubicBezTo>
                  <a:pt x="4249948" y="508213"/>
                  <a:pt x="4440636" y="581578"/>
                  <a:pt x="4630687" y="656233"/>
                </a:cubicBezTo>
                <a:lnTo>
                  <a:pt x="4706184" y="686695"/>
                </a:lnTo>
                <a:lnTo>
                  <a:pt x="4706185" y="4561966"/>
                </a:lnTo>
                <a:lnTo>
                  <a:pt x="4691900" y="4568212"/>
                </a:lnTo>
                <a:lnTo>
                  <a:pt x="583304" y="4568212"/>
                </a:lnTo>
                <a:lnTo>
                  <a:pt x="545227" y="4532534"/>
                </a:lnTo>
                <a:cubicBezTo>
                  <a:pt x="346379" y="4331462"/>
                  <a:pt x="187681" y="4078546"/>
                  <a:pt x="87473" y="3774664"/>
                </a:cubicBezTo>
                <a:cubicBezTo>
                  <a:pt x="-141506" y="3081112"/>
                  <a:pt x="84413" y="1861665"/>
                  <a:pt x="702454" y="998438"/>
                </a:cubicBezTo>
                <a:cubicBezTo>
                  <a:pt x="1118553" y="416814"/>
                  <a:pt x="1567431" y="142690"/>
                  <a:pt x="2011095" y="44481"/>
                </a:cubicBezTo>
                <a:cubicBezTo>
                  <a:pt x="2154197" y="12803"/>
                  <a:pt x="2296718" y="-555"/>
                  <a:pt x="2437395" y="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, stół, wewnątrz, bałagan&#10;&#10;Opis wygenerowany automatycznie">
            <a:extLst>
              <a:ext uri="{FF2B5EF4-FFF2-40B4-BE49-F238E27FC236}">
                <a16:creationId xmlns:a16="http://schemas.microsoft.com/office/drawing/2014/main" id="{03D7453F-959B-42BD-A80B-1589C01FA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528" y="2760309"/>
            <a:ext cx="3794471" cy="284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6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51C561-C07A-4DC4-A447-A47343AB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Kuchcikować można w każdym języku</a:t>
            </a:r>
          </a:p>
        </p:txBody>
      </p:sp>
      <p:pic>
        <p:nvPicPr>
          <p:cNvPr id="4" name="Obraz 4">
            <a:hlinkClick r:id="" action="ppaction://media"/>
            <a:extLst>
              <a:ext uri="{FF2B5EF4-FFF2-40B4-BE49-F238E27FC236}">
                <a16:creationId xmlns:a16="http://schemas.microsoft.com/office/drawing/2014/main" id="{A4605575-45A6-46C1-8C50-869DFF35B72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480469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4265360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BD8B1E7-EF0A-4118-A804-D7F559784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2541F-2778-47D2-8A90-745B0EB00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126"/>
          <a:stretch/>
        </p:blipFill>
        <p:spPr>
          <a:xfrm>
            <a:off x="761999" y="2525732"/>
            <a:ext cx="4571999" cy="2568534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23849"/>
            <a:ext cx="6130391" cy="653415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E9BB3E4-D405-4499-888B-34C3F16A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0" y="1447381"/>
            <a:ext cx="5385660" cy="313840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kern="1200"/>
            </a:br>
            <a:br>
              <a:rPr lang="en-US" sz="1400" kern="1200"/>
            </a:br>
            <a:r>
              <a:rPr lang="en-US" sz="2200" kern="1200">
                <a:latin typeface="+mj-lt"/>
                <a:ea typeface="+mj-ea"/>
                <a:cs typeface="+mj-cs"/>
              </a:rPr>
              <a:t>TO TYLKO CZĘŚĆ NASZYCH POMYSŁÓW. MOŻECIE JE WYKORZYSTAĆ LUB STWORZYĆ SWOJE. WSZYSTKO JEST MOŻLIWE.</a:t>
            </a:r>
            <a:br>
              <a:rPr lang="en-US" sz="2200" kern="1200"/>
            </a:br>
            <a:r>
              <a:rPr lang="en-US" sz="2200" kern="1200">
                <a:latin typeface="+mj-lt"/>
                <a:ea typeface="+mj-ea"/>
                <a:cs typeface="+mj-cs"/>
              </a:rPr>
              <a:t>TY TEŻ JESTEŚ TWÓRCĄ</a:t>
            </a:r>
            <a:br>
              <a:rPr lang="en-US" sz="2200" kern="1200"/>
            </a:br>
            <a:r>
              <a:rPr lang="en-US" sz="2200" kern="1200">
                <a:latin typeface="+mj-lt"/>
                <a:ea typeface="+mj-ea"/>
                <a:cs typeface="+mj-cs"/>
              </a:rPr>
              <a:t>DZIĘKUJEMY ZA UWAGĘ</a:t>
            </a:r>
            <a:br>
              <a:rPr lang="en-US" sz="2200" kern="1200"/>
            </a:br>
            <a:r>
              <a:rPr lang="en-US" sz="2200"/>
              <a:t>MARTYNA</a:t>
            </a:r>
            <a:r>
              <a:rPr lang="en-US" sz="2200" kern="1200">
                <a:latin typeface="+mj-lt"/>
                <a:ea typeface="+mj-ea"/>
                <a:cs typeface="+mj-cs"/>
              </a:rPr>
              <a:t> SZCZOT I ZUZIA PIETRZYKOWSKA KLASA 8C</a:t>
            </a:r>
            <a:br>
              <a:rPr lang="en-US" sz="2200" kern="1200"/>
            </a:br>
            <a:r>
              <a:rPr lang="en-US" sz="2200" kern="1200">
                <a:latin typeface="+mj-lt"/>
                <a:ea typeface="+mj-ea"/>
                <a:cs typeface="+mj-cs"/>
              </a:rPr>
              <a:t>ORAZ MADZIA PIETRZYKOWSKA KLASA 3C</a:t>
            </a:r>
            <a:br>
              <a:rPr lang="en-US" sz="2200"/>
            </a:br>
            <a:r>
              <a:rPr lang="en-US" sz="2200"/>
              <a:t>SZKOŁA PODSTAWOWA NR 2 IM. JANA PAWŁA II W TWARDOGÓZE</a:t>
            </a:r>
            <a:endParaRPr lang="en-US" sz="2200" kern="1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22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nętrze nowoczesnego salonu">
            <a:extLst>
              <a:ext uri="{FF2B5EF4-FFF2-40B4-BE49-F238E27FC236}">
                <a16:creationId xmlns:a16="http://schemas.microsoft.com/office/drawing/2014/main" id="{937D41C0-2F34-4F73-BE00-2F9B5A3B8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36" b="-1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3BFB3E6-2D9E-4A5C-826F-44A91F59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40B534B-71AB-4EC7-A5AC-81F53DA3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1" y="3048000"/>
            <a:ext cx="4572000" cy="3048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Czas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pandemii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sprzyja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tworzeniu</a:t>
            </a:r>
            <a:r>
              <a:rPr lang="en-US" sz="2000">
                <a:solidFill>
                  <a:srgbClr val="FFFFFF"/>
                </a:solidFill>
              </a:rPr>
              <a:t>. </a:t>
            </a:r>
            <a:r>
              <a:rPr lang="en-US" sz="2000" err="1">
                <a:solidFill>
                  <a:srgbClr val="FFFFFF"/>
                </a:solidFill>
              </a:rPr>
              <a:t>Można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oddać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się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swoim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pasją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albo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zrobić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coś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dla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innych</a:t>
            </a:r>
            <a:r>
              <a:rPr lang="en-US" sz="2000">
                <a:solidFill>
                  <a:srgbClr val="FFFFFF"/>
                </a:solidFill>
              </a:rPr>
              <a:t>. My </a:t>
            </a:r>
            <a:r>
              <a:rPr lang="en-US" sz="2000" err="1">
                <a:solidFill>
                  <a:srgbClr val="FFFFFF"/>
                </a:solidFill>
              </a:rPr>
              <a:t>postanowiłyśmy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pokazać</a:t>
            </a:r>
            <a:r>
              <a:rPr lang="en-US" sz="2000">
                <a:solidFill>
                  <a:srgbClr val="FFFFFF"/>
                </a:solidFill>
              </a:rPr>
              <a:t> kilka </a:t>
            </a:r>
            <a:r>
              <a:rPr lang="en-US" sz="2000" err="1">
                <a:solidFill>
                  <a:srgbClr val="FFFFFF"/>
                </a:solidFill>
              </a:rPr>
              <a:t>pomysłów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na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urozmaicenie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lekcji</a:t>
            </a:r>
            <a:r>
              <a:rPr lang="en-US" sz="2000">
                <a:solidFill>
                  <a:srgbClr val="FFFFFF"/>
                </a:solidFill>
              </a:rPr>
              <a:t>, a </a:t>
            </a:r>
            <a:r>
              <a:rPr lang="en-US" sz="2000" err="1">
                <a:solidFill>
                  <a:srgbClr val="FFFFFF"/>
                </a:solidFill>
              </a:rPr>
              <a:t>jednocześnie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pomoc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naukową</a:t>
            </a:r>
            <a:r>
              <a:rPr lang="en-US" sz="2000">
                <a:solidFill>
                  <a:srgbClr val="FFFFFF"/>
                </a:solidFill>
              </a:rPr>
              <a:t>.</a:t>
            </a:r>
            <a:br>
              <a:rPr lang="en-US" sz="2000"/>
            </a:br>
            <a:r>
              <a:rPr lang="en-US" sz="2000" err="1">
                <a:solidFill>
                  <a:srgbClr val="FFFFFF"/>
                </a:solidFill>
              </a:rPr>
              <a:t>Zapraszamy</a:t>
            </a:r>
            <a:r>
              <a:rPr lang="en-US" sz="2000">
                <a:solidFill>
                  <a:srgbClr val="FFFFFF"/>
                </a:solidFill>
              </a:rPr>
              <a:t> :)</a:t>
            </a:r>
          </a:p>
          <a:p>
            <a:pPr indent="-228600" algn="l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algn="l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364CB14-94FB-4342-8FBE-2FB00FC93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3990"/>
            <a:ext cx="4572000" cy="1524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/>
              <a:t>Siedzenie w domu wcale nie musi być nudne. </a:t>
            </a:r>
          </a:p>
        </p:txBody>
      </p:sp>
    </p:spTree>
    <p:extLst>
      <p:ext uri="{BB962C8B-B14F-4D97-AF65-F5344CB8AC3E}">
        <p14:creationId xmlns:p14="http://schemas.microsoft.com/office/powerpoint/2010/main" val="25037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21231B-B224-4459-8A4E-16508675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4000"/>
            <a:ext cx="4572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FIZYKA – FALE</a:t>
            </a:r>
            <a:r>
              <a:rPr lang="en-US"/>
              <a:t> </a:t>
            </a:r>
            <a:r>
              <a:rPr lang="en-US" kern="1200">
                <a:latin typeface="+mj-lt"/>
                <a:ea typeface="+mj-ea"/>
                <a:cs typeface="+mj-cs"/>
              </a:rPr>
              <a:t>DŹWIĘKOWE</a:t>
            </a:r>
            <a:endParaRPr lang="en-US" kern="1200">
              <a:latin typeface="+mj-lt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EDD342A-EF89-4827-9C79-749F2849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5578824" cy="6028256"/>
          </a:xfrm>
          <a:custGeom>
            <a:avLst/>
            <a:gdLst>
              <a:gd name="connsiteX0" fmla="*/ 0 w 5578824"/>
              <a:gd name="connsiteY0" fmla="*/ 0 h 6028256"/>
              <a:gd name="connsiteX1" fmla="*/ 3897606 w 5578824"/>
              <a:gd name="connsiteY1" fmla="*/ 0 h 6028256"/>
              <a:gd name="connsiteX2" fmla="*/ 4274232 w 5578824"/>
              <a:gd name="connsiteY2" fmla="*/ 360545 h 6028256"/>
              <a:gd name="connsiteX3" fmla="*/ 4673934 w 5578824"/>
              <a:gd name="connsiteY3" fmla="*/ 738354 h 6028256"/>
              <a:gd name="connsiteX4" fmla="*/ 5421862 w 5578824"/>
              <a:gd name="connsiteY4" fmla="*/ 1773839 h 6028256"/>
              <a:gd name="connsiteX5" fmla="*/ 5469199 w 5578824"/>
              <a:gd name="connsiteY5" fmla="*/ 3329255 h 6028256"/>
              <a:gd name="connsiteX6" fmla="*/ 4741546 w 5578824"/>
              <a:gd name="connsiteY6" fmla="*/ 4877588 h 6028256"/>
              <a:gd name="connsiteX7" fmla="*/ 1325600 w 5578824"/>
              <a:gd name="connsiteY7" fmla="*/ 5980388 h 6028256"/>
              <a:gd name="connsiteX8" fmla="*/ 137593 w 5578824"/>
              <a:gd name="connsiteY8" fmla="*/ 5804042 h 6028256"/>
              <a:gd name="connsiteX9" fmla="*/ 0 w 5578824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9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47A9921-6509-49C2-BEBF-924F2806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4" name="Obraz 4">
            <a:hlinkClick r:id="" action="ppaction://media"/>
            <a:extLst>
              <a:ext uri="{FF2B5EF4-FFF2-40B4-BE49-F238E27FC236}">
                <a16:creationId xmlns:a16="http://schemas.microsoft.com/office/drawing/2014/main" id="{A7337E0D-4EAB-44CB-882A-91A81FA8AC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" y="771526"/>
            <a:ext cx="6095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665A5CBD-5BDA-4345-915C-718F0E585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8">
            <a:extLst>
              <a:ext uri="{FF2B5EF4-FFF2-40B4-BE49-F238E27FC236}">
                <a16:creationId xmlns:a16="http://schemas.microsoft.com/office/drawing/2014/main" id="{B96B6C2B-6802-43A1-91B2-F8FB4C8F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5910" y="2"/>
            <a:ext cx="5756090" cy="3960681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8" fmla="*/ 0 w 5756090"/>
              <a:gd name="connsiteY8" fmla="*/ 0 h 396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6090" h="3960681">
                <a:moveTo>
                  <a:pt x="0" y="0"/>
                </a:moveTo>
                <a:lnTo>
                  <a:pt x="5756090" y="0"/>
                </a:lnTo>
                <a:lnTo>
                  <a:pt x="5756090" y="3463038"/>
                </a:lnTo>
                <a:lnTo>
                  <a:pt x="5558511" y="3561320"/>
                </a:lnTo>
                <a:cubicBezTo>
                  <a:pt x="4879339" y="3874528"/>
                  <a:pt x="4103797" y="4016776"/>
                  <a:pt x="3480391" y="3940416"/>
                </a:cubicBezTo>
                <a:cubicBezTo>
                  <a:pt x="2751968" y="3851461"/>
                  <a:pt x="2103010" y="3410677"/>
                  <a:pt x="1605774" y="2854397"/>
                </a:cubicBezTo>
                <a:cubicBezTo>
                  <a:pt x="1278696" y="2488237"/>
                  <a:pt x="377050" y="1320622"/>
                  <a:pt x="74389" y="325223"/>
                </a:cubicBezTo>
                <a:cubicBezTo>
                  <a:pt x="51690" y="250568"/>
                  <a:pt x="32361" y="176882"/>
                  <a:pt x="16895" y="1045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15B3555A-31A8-4D7E-B5C5-2DBB03956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4051" y="-22158"/>
            <a:ext cx="5517949" cy="4594156"/>
          </a:xfrm>
          <a:custGeom>
            <a:avLst/>
            <a:gdLst>
              <a:gd name="connsiteX0" fmla="*/ 0 w 5756090"/>
              <a:gd name="connsiteY0" fmla="*/ 0 h 3960681"/>
              <a:gd name="connsiteX1" fmla="*/ 5756090 w 5756090"/>
              <a:gd name="connsiteY1" fmla="*/ 0 h 3960681"/>
              <a:gd name="connsiteX2" fmla="*/ 5756090 w 5756090"/>
              <a:gd name="connsiteY2" fmla="*/ 3463038 h 3960681"/>
              <a:gd name="connsiteX3" fmla="*/ 5558511 w 5756090"/>
              <a:gd name="connsiteY3" fmla="*/ 3561320 h 3960681"/>
              <a:gd name="connsiteX4" fmla="*/ 3480391 w 5756090"/>
              <a:gd name="connsiteY4" fmla="*/ 3940416 h 3960681"/>
              <a:gd name="connsiteX5" fmla="*/ 1605774 w 5756090"/>
              <a:gd name="connsiteY5" fmla="*/ 2854397 h 3960681"/>
              <a:gd name="connsiteX6" fmla="*/ 74389 w 5756090"/>
              <a:gd name="connsiteY6" fmla="*/ 325223 h 3960681"/>
              <a:gd name="connsiteX7" fmla="*/ 16895 w 5756090"/>
              <a:gd name="connsiteY7" fmla="*/ 104576 h 3960681"/>
              <a:gd name="connsiteX0" fmla="*/ 5739463 w 5739463"/>
              <a:gd name="connsiteY0" fmla="*/ 0 h 3960681"/>
              <a:gd name="connsiteX1" fmla="*/ 5739463 w 5739463"/>
              <a:gd name="connsiteY1" fmla="*/ 3463038 h 3960681"/>
              <a:gd name="connsiteX2" fmla="*/ 5541884 w 5739463"/>
              <a:gd name="connsiteY2" fmla="*/ 3561320 h 3960681"/>
              <a:gd name="connsiteX3" fmla="*/ 3463764 w 5739463"/>
              <a:gd name="connsiteY3" fmla="*/ 3940416 h 3960681"/>
              <a:gd name="connsiteX4" fmla="*/ 1589147 w 5739463"/>
              <a:gd name="connsiteY4" fmla="*/ 2854397 h 3960681"/>
              <a:gd name="connsiteX5" fmla="*/ 57762 w 5739463"/>
              <a:gd name="connsiteY5" fmla="*/ 325223 h 3960681"/>
              <a:gd name="connsiteX6" fmla="*/ 268 w 5739463"/>
              <a:gd name="connsiteY6" fmla="*/ 104576 h 3960681"/>
              <a:gd name="connsiteX7" fmla="*/ 79475 w 5739463"/>
              <a:gd name="connsiteY7" fmla="*/ 79214 h 3960681"/>
              <a:gd name="connsiteX0" fmla="*/ 5739195 w 5739195"/>
              <a:gd name="connsiteY0" fmla="*/ 0 h 3960681"/>
              <a:gd name="connsiteX1" fmla="*/ 5739195 w 5739195"/>
              <a:gd name="connsiteY1" fmla="*/ 3463038 h 3960681"/>
              <a:gd name="connsiteX2" fmla="*/ 5541616 w 5739195"/>
              <a:gd name="connsiteY2" fmla="*/ 3561320 h 3960681"/>
              <a:gd name="connsiteX3" fmla="*/ 3463496 w 5739195"/>
              <a:gd name="connsiteY3" fmla="*/ 3940416 h 3960681"/>
              <a:gd name="connsiteX4" fmla="*/ 1588879 w 5739195"/>
              <a:gd name="connsiteY4" fmla="*/ 2854397 h 3960681"/>
              <a:gd name="connsiteX5" fmla="*/ 57494 w 5739195"/>
              <a:gd name="connsiteY5" fmla="*/ 325223 h 3960681"/>
              <a:gd name="connsiteX6" fmla="*/ 0 w 5739195"/>
              <a:gd name="connsiteY6" fmla="*/ 104576 h 3960681"/>
              <a:gd name="connsiteX0" fmla="*/ 5739195 w 5739195"/>
              <a:gd name="connsiteY0" fmla="*/ 3358462 h 3856105"/>
              <a:gd name="connsiteX1" fmla="*/ 5541616 w 5739195"/>
              <a:gd name="connsiteY1" fmla="*/ 3456744 h 3856105"/>
              <a:gd name="connsiteX2" fmla="*/ 3463496 w 5739195"/>
              <a:gd name="connsiteY2" fmla="*/ 3835840 h 3856105"/>
              <a:gd name="connsiteX3" fmla="*/ 1588879 w 5739195"/>
              <a:gd name="connsiteY3" fmla="*/ 2749821 h 3856105"/>
              <a:gd name="connsiteX4" fmla="*/ 57494 w 5739195"/>
              <a:gd name="connsiteY4" fmla="*/ 220647 h 3856105"/>
              <a:gd name="connsiteX5" fmla="*/ 0 w 5739195"/>
              <a:gd name="connsiteY5" fmla="*/ 0 h 3856105"/>
              <a:gd name="connsiteX0" fmla="*/ 5799259 w 5799259"/>
              <a:gd name="connsiteY0" fmla="*/ 3482233 h 3979876"/>
              <a:gd name="connsiteX1" fmla="*/ 5601680 w 5799259"/>
              <a:gd name="connsiteY1" fmla="*/ 3580515 h 3979876"/>
              <a:gd name="connsiteX2" fmla="*/ 3523560 w 5799259"/>
              <a:gd name="connsiteY2" fmla="*/ 3959611 h 3979876"/>
              <a:gd name="connsiteX3" fmla="*/ 1648943 w 5799259"/>
              <a:gd name="connsiteY3" fmla="*/ 2873592 h 3979876"/>
              <a:gd name="connsiteX4" fmla="*/ 117558 w 5799259"/>
              <a:gd name="connsiteY4" fmla="*/ 344418 h 3979876"/>
              <a:gd name="connsiteX5" fmla="*/ 0 w 5799259"/>
              <a:gd name="connsiteY5" fmla="*/ 0 h 3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9259" h="3979876">
                <a:moveTo>
                  <a:pt x="5799259" y="3482233"/>
                </a:moveTo>
                <a:lnTo>
                  <a:pt x="5601680" y="3580515"/>
                </a:lnTo>
                <a:cubicBezTo>
                  <a:pt x="4922508" y="3893723"/>
                  <a:pt x="4146966" y="4035971"/>
                  <a:pt x="3523560" y="3959611"/>
                </a:cubicBezTo>
                <a:cubicBezTo>
                  <a:pt x="2795137" y="3870656"/>
                  <a:pt x="2146179" y="3429872"/>
                  <a:pt x="1648943" y="2873592"/>
                </a:cubicBezTo>
                <a:cubicBezTo>
                  <a:pt x="1321865" y="2507432"/>
                  <a:pt x="420219" y="1339817"/>
                  <a:pt x="117558" y="344418"/>
                </a:cubicBezTo>
                <a:cubicBezTo>
                  <a:pt x="94859" y="269763"/>
                  <a:pt x="15466" y="72306"/>
                  <a:pt x="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31190B-D0AF-42EE-9546-D6AF5A05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1523999"/>
            <a:ext cx="6087762" cy="22859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DŹWIĘKI - można samemu stworzyć wodne organy. Do lampek wlewamy różne ilości wody lub dosypujemy do każdej inną liczbę łyżeczek soli. Można zaobserwować, że powstaną różne dźwięki.</a:t>
            </a:r>
          </a:p>
        </p:txBody>
      </p:sp>
      <p:sp>
        <p:nvSpPr>
          <p:cNvPr id="18" name="Freeform: Shape 22">
            <a:extLst>
              <a:ext uri="{FF2B5EF4-FFF2-40B4-BE49-F238E27FC236}">
                <a16:creationId xmlns:a16="http://schemas.microsoft.com/office/drawing/2014/main" id="{CF1287FB-14DF-44A0-B8B5-BF91E7A1F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872" y="4949375"/>
            <a:ext cx="5796193" cy="1908627"/>
          </a:xfrm>
          <a:custGeom>
            <a:avLst/>
            <a:gdLst>
              <a:gd name="connsiteX0" fmla="*/ 3174283 w 5796193"/>
              <a:gd name="connsiteY0" fmla="*/ 18 h 1908627"/>
              <a:gd name="connsiteX1" fmla="*/ 5218462 w 5796193"/>
              <a:gd name="connsiteY1" fmla="*/ 1459807 h 1908627"/>
              <a:gd name="connsiteX2" fmla="*/ 5309125 w 5796193"/>
              <a:gd name="connsiteY2" fmla="*/ 1537598 h 1908627"/>
              <a:gd name="connsiteX3" fmla="*/ 5693890 w 5796193"/>
              <a:gd name="connsiteY3" fmla="*/ 1830997 h 1908627"/>
              <a:gd name="connsiteX4" fmla="*/ 5796193 w 5796193"/>
              <a:gd name="connsiteY4" fmla="*/ 1908627 h 1908627"/>
              <a:gd name="connsiteX5" fmla="*/ 0 w 5796193"/>
              <a:gd name="connsiteY5" fmla="*/ 1908627 h 1908627"/>
              <a:gd name="connsiteX6" fmla="*/ 36796 w 5796193"/>
              <a:gd name="connsiteY6" fmla="*/ 1862978 h 1908627"/>
              <a:gd name="connsiteX7" fmla="*/ 930039 w 5796193"/>
              <a:gd name="connsiteY7" fmla="*/ 1021399 h 1908627"/>
              <a:gd name="connsiteX8" fmla="*/ 3174283 w 5796193"/>
              <a:gd name="connsiteY8" fmla="*/ 18 h 19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6193" h="1908627">
                <a:moveTo>
                  <a:pt x="3174283" y="18"/>
                </a:moveTo>
                <a:cubicBezTo>
                  <a:pt x="3946119" y="-4705"/>
                  <a:pt x="4675803" y="959667"/>
                  <a:pt x="5218462" y="1459807"/>
                </a:cubicBezTo>
                <a:cubicBezTo>
                  <a:pt x="5237529" y="1477442"/>
                  <a:pt x="5268648" y="1503898"/>
                  <a:pt x="5309125" y="1537598"/>
                </a:cubicBezTo>
                <a:cubicBezTo>
                  <a:pt x="5427311" y="1636255"/>
                  <a:pt x="5560174" y="1732098"/>
                  <a:pt x="5693890" y="1830997"/>
                </a:cubicBezTo>
                <a:lnTo>
                  <a:pt x="5796193" y="1908627"/>
                </a:lnTo>
                <a:lnTo>
                  <a:pt x="0" y="1908627"/>
                </a:lnTo>
                <a:lnTo>
                  <a:pt x="36796" y="1862978"/>
                </a:lnTo>
                <a:cubicBezTo>
                  <a:pt x="326152" y="1521692"/>
                  <a:pt x="689989" y="1221705"/>
                  <a:pt x="930039" y="1021399"/>
                </a:cubicBezTo>
                <a:cubicBezTo>
                  <a:pt x="1540951" y="511494"/>
                  <a:pt x="2324829" y="5378"/>
                  <a:pt x="3174283" y="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46CCD5E5-4A98-4C41-BD11-A1E61E6903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80238" y="4851329"/>
            <a:ext cx="2286000" cy="1714500"/>
          </a:xfrm>
          <a:prstGeom prst="rect">
            <a:avLst/>
          </a:prstGeom>
        </p:spPr>
      </p:pic>
      <p:pic>
        <p:nvPicPr>
          <p:cNvPr id="6" name="Obraz 6">
            <a:hlinkClick r:id="" action="ppaction://media"/>
            <a:extLst>
              <a:ext uri="{FF2B5EF4-FFF2-40B4-BE49-F238E27FC236}">
                <a16:creationId xmlns:a16="http://schemas.microsoft.com/office/drawing/2014/main" id="{B5B64728-50B8-43B3-A877-64411C0F2574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49764" y="1242121"/>
            <a:ext cx="5083930" cy="339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F26C314-3281-433E-B253-3EFF02FFD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409" y="2"/>
            <a:ext cx="2915897" cy="3150803"/>
          </a:xfrm>
          <a:custGeom>
            <a:avLst/>
            <a:gdLst>
              <a:gd name="connsiteX0" fmla="*/ 0 w 2915897"/>
              <a:gd name="connsiteY0" fmla="*/ 0 h 3150803"/>
              <a:gd name="connsiteX1" fmla="*/ 2037171 w 2915897"/>
              <a:gd name="connsiteY1" fmla="*/ 0 h 3150803"/>
              <a:gd name="connsiteX2" fmla="*/ 2234023 w 2915897"/>
              <a:gd name="connsiteY2" fmla="*/ 188447 h 3150803"/>
              <a:gd name="connsiteX3" fmla="*/ 2442937 w 2915897"/>
              <a:gd name="connsiteY3" fmla="*/ 385917 h 3150803"/>
              <a:gd name="connsiteX4" fmla="*/ 2833858 w 2915897"/>
              <a:gd name="connsiteY4" fmla="*/ 927137 h 3150803"/>
              <a:gd name="connsiteX5" fmla="*/ 2858599 w 2915897"/>
              <a:gd name="connsiteY5" fmla="*/ 1740110 h 3150803"/>
              <a:gd name="connsiteX6" fmla="*/ 2478276 w 2915897"/>
              <a:gd name="connsiteY6" fmla="*/ 2549381 h 3150803"/>
              <a:gd name="connsiteX7" fmla="*/ 692855 w 2915897"/>
              <a:gd name="connsiteY7" fmla="*/ 3125784 h 3150803"/>
              <a:gd name="connsiteX8" fmla="*/ 71916 w 2915897"/>
              <a:gd name="connsiteY8" fmla="*/ 3033613 h 3150803"/>
              <a:gd name="connsiteX9" fmla="*/ 0 w 2915897"/>
              <a:gd name="connsiteY9" fmla="*/ 3010677 h 31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CC048AE-935C-4C00-9E9F-D7AA6E2A0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4588" y="0"/>
            <a:ext cx="5820494" cy="2008700"/>
          </a:xfrm>
          <a:custGeom>
            <a:avLst/>
            <a:gdLst>
              <a:gd name="connsiteX0" fmla="*/ 331087 w 5820494"/>
              <a:gd name="connsiteY0" fmla="*/ 0 h 2008700"/>
              <a:gd name="connsiteX1" fmla="*/ 5820494 w 5820494"/>
              <a:gd name="connsiteY1" fmla="*/ 0 h 2008700"/>
              <a:gd name="connsiteX2" fmla="*/ 5709900 w 5820494"/>
              <a:gd name="connsiteY2" fmla="*/ 186453 h 2008700"/>
              <a:gd name="connsiteX3" fmla="*/ 4932484 w 5820494"/>
              <a:gd name="connsiteY3" fmla="*/ 1168818 h 2008700"/>
              <a:gd name="connsiteX4" fmla="*/ 3361811 w 5820494"/>
              <a:gd name="connsiteY4" fmla="*/ 1978465 h 2008700"/>
              <a:gd name="connsiteX5" fmla="*/ 286590 w 5820494"/>
              <a:gd name="connsiteY5" fmla="*/ 1153716 h 2008700"/>
              <a:gd name="connsiteX6" fmla="*/ 251826 w 5820494"/>
              <a:gd name="connsiteY6" fmla="*/ 76716 h 20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EE47310-020C-4ADF-8634-8319310B8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3150803"/>
            <a:ext cx="4548543" cy="3723859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EC1969C7-B5E2-482A-ADF1-AB1EA2BF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0" y="276227"/>
            <a:ext cx="1502307" cy="2009776"/>
          </a:xfrm>
          <a:prstGeom prst="rect">
            <a:avLst/>
          </a:prstGeom>
        </p:spPr>
      </p:pic>
      <p:pic>
        <p:nvPicPr>
          <p:cNvPr id="7" name="Obraz 7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18C79107-3A59-4D4D-9E4D-01B3A4FB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081" y="1"/>
            <a:ext cx="1597935" cy="2137706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8" name="Obraz 8">
            <a:hlinkClick r:id="" action="ppaction://media"/>
            <a:extLst>
              <a:ext uri="{FF2B5EF4-FFF2-40B4-BE49-F238E27FC236}">
                <a16:creationId xmlns:a16="http://schemas.microsoft.com/office/drawing/2014/main" id="{DEF00DC2-1DE6-42CA-A0E8-B9F3CD4357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3998" y="3386546"/>
            <a:ext cx="3064317" cy="2298237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D0D633-EF05-4F79-A48E-1E7D9944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98859" y="314073"/>
            <a:ext cx="2302952" cy="5820494"/>
          </a:xfrm>
          <a:custGeom>
            <a:avLst/>
            <a:gdLst>
              <a:gd name="connsiteX0" fmla="*/ 2302952 w 2302952"/>
              <a:gd name="connsiteY0" fmla="*/ 0 h 5820494"/>
              <a:gd name="connsiteX1" fmla="*/ 2302951 w 2302952"/>
              <a:gd name="connsiteY1" fmla="*/ 5489408 h 5820494"/>
              <a:gd name="connsiteX2" fmla="*/ 2214998 w 2302952"/>
              <a:gd name="connsiteY2" fmla="*/ 5568668 h 5820494"/>
              <a:gd name="connsiteX3" fmla="*/ 980229 w 2302952"/>
              <a:gd name="connsiteY3" fmla="*/ 5533905 h 5820494"/>
              <a:gd name="connsiteX4" fmla="*/ 34664 w 2302952"/>
              <a:gd name="connsiteY4" fmla="*/ 2458684 h 5820494"/>
              <a:gd name="connsiteX5" fmla="*/ 962915 w 2302952"/>
              <a:gd name="connsiteY5" fmla="*/ 888011 h 5820494"/>
              <a:gd name="connsiteX6" fmla="*/ 2089185 w 2302952"/>
              <a:gd name="connsiteY6" fmla="*/ 110594 h 582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59ED06-5268-44B9-9B26-29EBCFF1F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0546" y="3810000"/>
            <a:ext cx="4548543" cy="22940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>
                <a:solidFill>
                  <a:srgbClr val="FFFFFF"/>
                </a:solidFill>
              </a:rPr>
              <a:t>KRĄŻEK NEWTONA – PROSTY W WYKONANIU.</a:t>
            </a:r>
          </a:p>
          <a:p>
            <a:pPr>
              <a:lnSpc>
                <a:spcPct val="115000"/>
              </a:lnSpc>
            </a:pPr>
            <a:r>
              <a:rPr lang="en-US" sz="1800" err="1">
                <a:solidFill>
                  <a:srgbClr val="FFFFFF"/>
                </a:solidFill>
              </a:rPr>
              <a:t>Gdy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wprawimy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krążek</a:t>
            </a:r>
            <a:r>
              <a:rPr lang="en-US" sz="1800">
                <a:solidFill>
                  <a:srgbClr val="FFFFFF"/>
                </a:solidFill>
              </a:rPr>
              <a:t> w </a:t>
            </a:r>
            <a:r>
              <a:rPr lang="en-US" sz="1800" err="1">
                <a:solidFill>
                  <a:srgbClr val="FFFFFF"/>
                </a:solidFill>
              </a:rPr>
              <a:t>szybki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ruch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obrotowy</a:t>
            </a:r>
            <a:r>
              <a:rPr lang="en-US" sz="1800">
                <a:solidFill>
                  <a:srgbClr val="FFFFFF"/>
                </a:solidFill>
              </a:rPr>
              <a:t>, </a:t>
            </a:r>
            <a:r>
              <a:rPr lang="en-US" sz="1800" err="1">
                <a:solidFill>
                  <a:srgbClr val="FFFFFF"/>
                </a:solidFill>
              </a:rPr>
              <a:t>przestajemy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widzieć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poszczególne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barwy</a:t>
            </a:r>
            <a:r>
              <a:rPr lang="en-US" sz="1800">
                <a:solidFill>
                  <a:srgbClr val="FFFFFF"/>
                </a:solidFill>
              </a:rPr>
              <a:t>. </a:t>
            </a:r>
            <a:r>
              <a:rPr lang="en-US" sz="1800" err="1">
                <a:solidFill>
                  <a:srgbClr val="FFFFFF"/>
                </a:solidFill>
              </a:rPr>
              <a:t>Cała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powierzchnia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wydaje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się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mieć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barwę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1800" err="1">
                <a:solidFill>
                  <a:srgbClr val="FFFFFF"/>
                </a:solidFill>
              </a:rPr>
              <a:t>zbliżoną</a:t>
            </a:r>
            <a:r>
              <a:rPr lang="en-US" sz="1800">
                <a:solidFill>
                  <a:srgbClr val="FFFFFF"/>
                </a:solidFill>
              </a:rPr>
              <a:t> do </a:t>
            </a:r>
            <a:r>
              <a:rPr lang="en-US" sz="1800" err="1">
                <a:solidFill>
                  <a:srgbClr val="FFFFFF"/>
                </a:solidFill>
              </a:rPr>
              <a:t>białej</a:t>
            </a:r>
            <a:r>
              <a:rPr lang="en-US" sz="1800">
                <a:solidFill>
                  <a:srgbClr val="FFFFFF"/>
                </a:solidFill>
              </a:rPr>
              <a:t>. 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16337B-0B67-4E08-AF21-D833AC76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546" y="2286000"/>
            <a:ext cx="4403642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BARWY</a:t>
            </a:r>
          </a:p>
        </p:txBody>
      </p:sp>
      <p:pic>
        <p:nvPicPr>
          <p:cNvPr id="6" name="Obraz 6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4FBE262A-A15C-4184-9FBD-A3335FEF2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220236" y="3208147"/>
            <a:ext cx="1589075" cy="21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Żarówka na tle wiszących świateł">
            <a:extLst>
              <a:ext uri="{FF2B5EF4-FFF2-40B4-BE49-F238E27FC236}">
                <a16:creationId xmlns:a16="http://schemas.microsoft.com/office/drawing/2014/main" id="{9AB7B2EB-F249-487F-B8AA-A534B24FA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84" b="2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02FA79E-C487-402D-ADB2-5E8BF1B8A096}"/>
              </a:ext>
            </a:extLst>
          </p:cNvPr>
          <p:cNvSpPr txBox="1"/>
          <p:nvPr/>
        </p:nvSpPr>
        <p:spPr>
          <a:xfrm>
            <a:off x="6096000" y="2286000"/>
            <a:ext cx="5334000" cy="38100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>
                    <a:alpha val="70000"/>
                  </a:schemeClr>
                </a:solidFill>
              </a:rPr>
              <a:t>Światło białe składa się z następujących barw: czerwona, pomarańczowa, żółta, zielona, niebieska i fioletowa. Ze względu na ograniczoną czasową zdolność rozdzielczą siatkówki oka następujące po sobie obrazy nie są widziane oddzielnie, ale jako występujące jednocześnie. Takie złożenie obrazów o barwach tęczy daje wrażenie, że krążek jest biały. W ten sposób udowadniamy, że światło białe jest mieszaniną światła  o różnych barwach.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D1C9C10-A160-494A-B768-2FB801D6B2BA}"/>
              </a:ext>
            </a:extLst>
          </p:cNvPr>
          <p:cNvSpPr txBox="1"/>
          <p:nvPr/>
        </p:nvSpPr>
        <p:spPr>
          <a:xfrm>
            <a:off x="6096000" y="762000"/>
            <a:ext cx="5334000" cy="15240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latin typeface="+mj-lt"/>
                <a:ea typeface="+mj-ea"/>
                <a:cs typeface="+mj-cs"/>
              </a:rPr>
              <a:t>ŚWIATŁO</a:t>
            </a:r>
          </a:p>
        </p:txBody>
      </p:sp>
    </p:spTree>
    <p:extLst>
      <p:ext uri="{BB962C8B-B14F-4D97-AF65-F5344CB8AC3E}">
        <p14:creationId xmlns:p14="http://schemas.microsoft.com/office/powerpoint/2010/main" val="34309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1EC875A-BA3A-47E7-81A3-BFFC4C7AF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409" y="2"/>
            <a:ext cx="2915897" cy="3150803"/>
          </a:xfrm>
          <a:custGeom>
            <a:avLst/>
            <a:gdLst>
              <a:gd name="connsiteX0" fmla="*/ 0 w 2915897"/>
              <a:gd name="connsiteY0" fmla="*/ 0 h 3150803"/>
              <a:gd name="connsiteX1" fmla="*/ 2037171 w 2915897"/>
              <a:gd name="connsiteY1" fmla="*/ 0 h 3150803"/>
              <a:gd name="connsiteX2" fmla="*/ 2234023 w 2915897"/>
              <a:gd name="connsiteY2" fmla="*/ 188447 h 3150803"/>
              <a:gd name="connsiteX3" fmla="*/ 2442937 w 2915897"/>
              <a:gd name="connsiteY3" fmla="*/ 385917 h 3150803"/>
              <a:gd name="connsiteX4" fmla="*/ 2833858 w 2915897"/>
              <a:gd name="connsiteY4" fmla="*/ 927137 h 3150803"/>
              <a:gd name="connsiteX5" fmla="*/ 2858599 w 2915897"/>
              <a:gd name="connsiteY5" fmla="*/ 1740110 h 3150803"/>
              <a:gd name="connsiteX6" fmla="*/ 2478276 w 2915897"/>
              <a:gd name="connsiteY6" fmla="*/ 2549381 h 3150803"/>
              <a:gd name="connsiteX7" fmla="*/ 692855 w 2915897"/>
              <a:gd name="connsiteY7" fmla="*/ 3125784 h 3150803"/>
              <a:gd name="connsiteX8" fmla="*/ 71916 w 2915897"/>
              <a:gd name="connsiteY8" fmla="*/ 3033613 h 3150803"/>
              <a:gd name="connsiteX9" fmla="*/ 0 w 2915897"/>
              <a:gd name="connsiteY9" fmla="*/ 3010677 h 31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240A09A-B769-4185-BAD5-4E9C03069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4588" y="0"/>
            <a:ext cx="5820494" cy="2008700"/>
          </a:xfrm>
          <a:custGeom>
            <a:avLst/>
            <a:gdLst>
              <a:gd name="connsiteX0" fmla="*/ 331087 w 5820494"/>
              <a:gd name="connsiteY0" fmla="*/ 0 h 2008700"/>
              <a:gd name="connsiteX1" fmla="*/ 5820494 w 5820494"/>
              <a:gd name="connsiteY1" fmla="*/ 0 h 2008700"/>
              <a:gd name="connsiteX2" fmla="*/ 5709900 w 5820494"/>
              <a:gd name="connsiteY2" fmla="*/ 186453 h 2008700"/>
              <a:gd name="connsiteX3" fmla="*/ 4932484 w 5820494"/>
              <a:gd name="connsiteY3" fmla="*/ 1168818 h 2008700"/>
              <a:gd name="connsiteX4" fmla="*/ 3361811 w 5820494"/>
              <a:gd name="connsiteY4" fmla="*/ 1978465 h 2008700"/>
              <a:gd name="connsiteX5" fmla="*/ 286590 w 5820494"/>
              <a:gd name="connsiteY5" fmla="*/ 1153716 h 2008700"/>
              <a:gd name="connsiteX6" fmla="*/ 251826 w 5820494"/>
              <a:gd name="connsiteY6" fmla="*/ 76716 h 20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529D30B-629B-4863-85A7-402BBD44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3150803"/>
            <a:ext cx="4548543" cy="3723859"/>
          </a:xfrm>
          <a:custGeom>
            <a:avLst/>
            <a:gdLst>
              <a:gd name="connsiteX0" fmla="*/ 3246912 w 4548543"/>
              <a:gd name="connsiteY0" fmla="*/ 458 h 3723859"/>
              <a:gd name="connsiteX1" fmla="*/ 4150879 w 4548543"/>
              <a:gd name="connsiteY1" fmla="*/ 378073 h 3723859"/>
              <a:gd name="connsiteX2" fmla="*/ 4548482 w 4548543"/>
              <a:gd name="connsiteY2" fmla="*/ 1568643 h 3723859"/>
              <a:gd name="connsiteX3" fmla="*/ 4028886 w 4548543"/>
              <a:gd name="connsiteY3" fmla="*/ 3710287 h 3723859"/>
              <a:gd name="connsiteX4" fmla="*/ 4021678 w 4548543"/>
              <a:gd name="connsiteY4" fmla="*/ 3723859 h 3723859"/>
              <a:gd name="connsiteX5" fmla="*/ 0 w 4548543"/>
              <a:gd name="connsiteY5" fmla="*/ 3723859 h 3723859"/>
              <a:gd name="connsiteX6" fmla="*/ 0 w 4548543"/>
              <a:gd name="connsiteY6" fmla="*/ 1455242 h 3723859"/>
              <a:gd name="connsiteX7" fmla="*/ 170674 w 4548543"/>
              <a:gd name="connsiteY7" fmla="*/ 1364030 h 3723859"/>
              <a:gd name="connsiteX8" fmla="*/ 371971 w 4548543"/>
              <a:gd name="connsiteY8" fmla="*/ 1257338 h 3723859"/>
              <a:gd name="connsiteX9" fmla="*/ 2579168 w 4548543"/>
              <a:gd name="connsiteY9" fmla="*/ 156654 h 3723859"/>
              <a:gd name="connsiteX10" fmla="*/ 3246912 w 4548543"/>
              <a:gd name="connsiteY10" fmla="*/ 458 h 372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93C71E1C-5D98-48F7-B8C5-6941656CE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13600" b="3"/>
          <a:stretch/>
        </p:blipFill>
        <p:spPr>
          <a:xfrm>
            <a:off x="762000" y="862561"/>
            <a:ext cx="1524000" cy="1322877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9BE8EBF9-710C-42B3-8232-7608838167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7" r="13483" b="3"/>
          <a:stretch/>
        </p:blipFill>
        <p:spPr>
          <a:xfrm>
            <a:off x="5410208" y="862562"/>
            <a:ext cx="1524000" cy="1322876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8" name="Obraz 8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C5618866-DFCA-4285-854C-DE26765925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600" b="3"/>
          <a:stretch/>
        </p:blipFill>
        <p:spPr>
          <a:xfrm>
            <a:off x="1546501" y="3943832"/>
            <a:ext cx="2285105" cy="1983539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2727277-47F0-4B81-81FE-420EF564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98859" y="314073"/>
            <a:ext cx="2302952" cy="5820494"/>
          </a:xfrm>
          <a:custGeom>
            <a:avLst/>
            <a:gdLst>
              <a:gd name="connsiteX0" fmla="*/ 2302952 w 2302952"/>
              <a:gd name="connsiteY0" fmla="*/ 0 h 5820494"/>
              <a:gd name="connsiteX1" fmla="*/ 2302951 w 2302952"/>
              <a:gd name="connsiteY1" fmla="*/ 5489408 h 5820494"/>
              <a:gd name="connsiteX2" fmla="*/ 2214998 w 2302952"/>
              <a:gd name="connsiteY2" fmla="*/ 5568668 h 5820494"/>
              <a:gd name="connsiteX3" fmla="*/ 980229 w 2302952"/>
              <a:gd name="connsiteY3" fmla="*/ 5533905 h 5820494"/>
              <a:gd name="connsiteX4" fmla="*/ 34664 w 2302952"/>
              <a:gd name="connsiteY4" fmla="*/ 2458684 h 5820494"/>
              <a:gd name="connsiteX5" fmla="*/ 962915 w 2302952"/>
              <a:gd name="connsiteY5" fmla="*/ 888011 h 5820494"/>
              <a:gd name="connsiteX6" fmla="*/ 2089185 w 2302952"/>
              <a:gd name="connsiteY6" fmla="*/ 110594 h 582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476965-961A-4A12-9D07-34124B4A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269050"/>
            <a:ext cx="3810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PRYZMAT I ROZSZCZEPINIE ŚWIATŁA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(prosty sposób na teczę)</a:t>
            </a:r>
          </a:p>
        </p:txBody>
      </p:sp>
      <p:pic>
        <p:nvPicPr>
          <p:cNvPr id="7" name="Obraz 7" descr="Obraz zawierający wewnątrz&#10;&#10;Opis wygenerowany automatycznie">
            <a:extLst>
              <a:ext uri="{FF2B5EF4-FFF2-40B4-BE49-F238E27FC236}">
                <a16:creationId xmlns:a16="http://schemas.microsoft.com/office/drawing/2014/main" id="{2DFD71A3-84A0-4E86-9415-AEB721F7B0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98" r="3" b="3"/>
          <a:stretch/>
        </p:blipFill>
        <p:spPr>
          <a:xfrm>
            <a:off x="9928502" y="2476433"/>
            <a:ext cx="2263494" cy="19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6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C423DB-7749-4DF8-8419-C7C2F0EF5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8AEB386-E5B1-42AC-85F6-7997D095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336394-A5A6-474D-8996-16E44FB07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067BBF-F482-4B63-8F21-4D701453F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6F907B-412C-49D5-BD00-1D65A4921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13" name="Obraz 13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3D501EDC-FD31-4289-A203-AEE27765F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916" y="3596898"/>
            <a:ext cx="3048000" cy="2286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F104E03-68EE-455E-BEA5-493C1D70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572" y="748259"/>
            <a:ext cx="3048000" cy="2299741"/>
          </a:xfrm>
        </p:spPr>
        <p:txBody>
          <a:bodyPr anchor="t">
            <a:normAutofit/>
          </a:bodyPr>
          <a:lstStyle/>
          <a:p>
            <a:r>
              <a:rPr lang="pl-PL" sz="3200"/>
              <a:t>KOHEZJA – dlaczego woda się nie wylewa</a:t>
            </a:r>
          </a:p>
        </p:txBody>
      </p:sp>
      <p:pic>
        <p:nvPicPr>
          <p:cNvPr id="9" name="Obraz 9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8DFA4C31-2892-4A3B-AF6F-F4DE36FA8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" r="1268" b="-5"/>
          <a:stretch/>
        </p:blipFill>
        <p:spPr>
          <a:xfrm>
            <a:off x="8511153" y="3590442"/>
            <a:ext cx="3268133" cy="2501216"/>
          </a:xfrm>
          <a:prstGeom prst="rect">
            <a:avLst/>
          </a:prstGeom>
        </p:spPr>
      </p:pic>
      <p:pic>
        <p:nvPicPr>
          <p:cNvPr id="7" name="Obraz 7" descr="Obraz zawierający osoba, żywność, deser&#10;&#10;Opis wygenerowany automatycznie">
            <a:extLst>
              <a:ext uri="{FF2B5EF4-FFF2-40B4-BE49-F238E27FC236}">
                <a16:creationId xmlns:a16="http://schemas.microsoft.com/office/drawing/2014/main" id="{335D50FC-2B21-4AEF-A7F3-69434ED95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4" r="-5" b="-5"/>
          <a:stretch/>
        </p:blipFill>
        <p:spPr>
          <a:xfrm>
            <a:off x="8161867" y="762001"/>
            <a:ext cx="3268133" cy="2501216"/>
          </a:xfrm>
          <a:prstGeom prst="rect">
            <a:avLst/>
          </a:prstGeom>
        </p:spPr>
      </p:pic>
      <p:pic>
        <p:nvPicPr>
          <p:cNvPr id="8" name="Obraz 8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2E8A828B-24D4-4A43-BEDD-043554421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4" r="-5" b="-5"/>
          <a:stretch/>
        </p:blipFill>
        <p:spPr>
          <a:xfrm>
            <a:off x="4572000" y="3591639"/>
            <a:ext cx="3268133" cy="2501216"/>
          </a:xfrm>
          <a:prstGeom prst="rect">
            <a:avLst/>
          </a:prstGeom>
        </p:spPr>
      </p:pic>
      <p:pic>
        <p:nvPicPr>
          <p:cNvPr id="10" name="Obraz 10" descr="Obraz zawierający osoba, ściana, wewnątrz, picie&#10;&#10;Opis wygenerowany automatycznie">
            <a:extLst>
              <a:ext uri="{FF2B5EF4-FFF2-40B4-BE49-F238E27FC236}">
                <a16:creationId xmlns:a16="http://schemas.microsoft.com/office/drawing/2014/main" id="{437E333F-B853-4DE0-9617-C2BDF1605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4" r="-5" b="-5"/>
          <a:stretch/>
        </p:blipFill>
        <p:spPr>
          <a:xfrm>
            <a:off x="4468103" y="653187"/>
            <a:ext cx="3268133" cy="2501216"/>
          </a:xfrm>
          <a:prstGeom prst="rect">
            <a:avLst/>
          </a:prstGeom>
        </p:spPr>
      </p:pic>
      <p:pic>
        <p:nvPicPr>
          <p:cNvPr id="14" name="Obraz 14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B7CCAE1C-6824-4938-AD62-BAF929F41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267" y="2470240"/>
            <a:ext cx="2555631" cy="19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9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389803-8017-4A63-B592-3D0A9B39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>
                <a:ea typeface="+mj-lt"/>
                <a:cs typeface="+mj-lt"/>
              </a:rPr>
              <a:t>NAPIĘCIE POWIERZCHNIOWE – kilka przykładów </a:t>
            </a:r>
            <a:r>
              <a:rPr lang="pl-PL" sz="2400">
                <a:ea typeface="+mj-lt"/>
                <a:cs typeface="+mj-lt"/>
              </a:rPr>
              <a:t>(reszta na żywo)</a:t>
            </a:r>
            <a:endParaRPr lang="pl-PL" sz="24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CF02AD-636C-48F8-BF89-1470B7559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l-PL">
                <a:ea typeface="+mn-lt"/>
                <a:cs typeface="+mn-lt"/>
              </a:rPr>
              <a:t>Aluminiowa folia – tonie – nie tonie.</a:t>
            </a:r>
            <a:endParaRPr lang="pl-PL">
              <a:solidFill>
                <a:srgbClr val="FFFFFF">
                  <a:alpha val="70000"/>
                </a:srgbClr>
              </a:solidFill>
            </a:endParaRPr>
          </a:p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043C63-F824-4A32-8032-4C250C7B29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None/>
            </a:pPr>
            <a:r>
              <a:rPr lang="pl-PL">
                <a:ea typeface="+mn-lt"/>
                <a:cs typeface="+mn-lt"/>
              </a:rPr>
              <a:t>Przygotowanie: woda, folia aluminiowa, nożyczki</a:t>
            </a:r>
            <a:endParaRPr lang="pl-PL"/>
          </a:p>
          <a:p>
            <a:pPr>
              <a:buNone/>
            </a:pPr>
            <a:r>
              <a:rPr lang="pl-PL">
                <a:ea typeface="+mn-lt"/>
                <a:cs typeface="+mn-lt"/>
              </a:rPr>
              <a:t>Przebieg doświadczenia: </a:t>
            </a:r>
            <a:endParaRPr lang="pl-PL"/>
          </a:p>
          <a:p>
            <a:pPr>
              <a:buNone/>
            </a:pPr>
            <a:r>
              <a:rPr lang="pl-PL">
                <a:ea typeface="+mn-lt"/>
                <a:cs typeface="+mn-lt"/>
              </a:rPr>
              <a:t>Do miski wlewamy wodę. Wycinamy dwa kawałki folii aluminiowej. Pierwszy ostrożnie kładziemy na powierzchni wody, drugi zwijamy w kulkę i kładziemy również na wodzie. Następnie płaski kawałek folii zanurzamy w wodzie.</a:t>
            </a:r>
            <a:endParaRPr lang="pl-PL"/>
          </a:p>
          <a:p>
            <a:pPr marL="0" indent="0">
              <a:buNone/>
            </a:pPr>
            <a:endParaRPr lang="pl-PL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DFB507-44A3-40A3-8C3B-7053DB748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0">
                <a:ea typeface="+mn-lt"/>
                <a:cs typeface="+mn-lt"/>
              </a:rPr>
              <a:t>Przyciąganie się cząsteczek jest przyczyną napięcia powierzchniowego.</a:t>
            </a:r>
            <a:endParaRPr lang="pl-PL"/>
          </a:p>
          <a:p>
            <a:endParaRPr lang="pl-PL"/>
          </a:p>
        </p:txBody>
      </p:sp>
      <p:pic>
        <p:nvPicPr>
          <p:cNvPr id="16" name="Obraz 16">
            <a:extLst>
              <a:ext uri="{FF2B5EF4-FFF2-40B4-BE49-F238E27FC236}">
                <a16:creationId xmlns:a16="http://schemas.microsoft.com/office/drawing/2014/main" id="{A275EE8E-1CD8-4377-B4CC-79E09C36C40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22777" y="3048000"/>
            <a:ext cx="4063323" cy="3048000"/>
          </a:xfrm>
        </p:spPr>
      </p:pic>
    </p:spTree>
    <p:extLst>
      <p:ext uri="{BB962C8B-B14F-4D97-AF65-F5344CB8AC3E}">
        <p14:creationId xmlns:p14="http://schemas.microsoft.com/office/powerpoint/2010/main" val="103969612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RegularSeedRightStep">
      <a:dk1>
        <a:srgbClr val="000000"/>
      </a:dk1>
      <a:lt1>
        <a:srgbClr val="FFFFFF"/>
      </a:lt1>
      <a:dk2>
        <a:srgbClr val="393620"/>
      </a:dk2>
      <a:lt2>
        <a:srgbClr val="E2E5E8"/>
      </a:lt2>
      <a:accent1>
        <a:srgbClr val="E78229"/>
      </a:accent1>
      <a:accent2>
        <a:srgbClr val="B4A114"/>
      </a:accent2>
      <a:accent3>
        <a:srgbClr val="83AF1F"/>
      </a:accent3>
      <a:accent4>
        <a:srgbClr val="42B814"/>
      </a:accent4>
      <a:accent5>
        <a:srgbClr val="21BB36"/>
      </a:accent5>
      <a:accent6>
        <a:srgbClr val="14B96F"/>
      </a:accent6>
      <a:hlink>
        <a:srgbClr val="3F83B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PebbleVTI</vt:lpstr>
      <vt:lpstr>JESTEM TWÓRCĄ -  JESTEM STĄD 2021</vt:lpstr>
      <vt:lpstr>Siedzenie w domu wcale nie musi być nudne. </vt:lpstr>
      <vt:lpstr>FIZYKA – FALE DŹWIĘKOWE</vt:lpstr>
      <vt:lpstr>DŹWIĘKI - można samemu stworzyć wodne organy. Do lampek wlewamy różne ilości wody lub dosypujemy do każdej inną liczbę łyżeczek soli. Można zaobserwować, że powstaną różne dźwięki.</vt:lpstr>
      <vt:lpstr>BARWY</vt:lpstr>
      <vt:lpstr>PowerPoint Presentation</vt:lpstr>
      <vt:lpstr>PRYZMAT I ROZSZCZEPINIE ŚWIATŁA (prosty sposób na teczę)</vt:lpstr>
      <vt:lpstr>KOHEZJA – dlaczego woda się nie wylewa</vt:lpstr>
      <vt:lpstr>NAPIĘCIE POWIERZCHNIOWE – kilka przykładów (reszta na żywo)</vt:lpstr>
      <vt:lpstr>  Krople wody to idealny efekt sił spójności i napięcia powierzchniowego. Cząsteczki wody przyciągają się nawzajem. Te siły, zwane siłami spójności, równoważą ciężar wody. Przygotowanie: aparat fotograficzny, kwiaty lub liście, spryskiwacz z wodą.  </vt:lpstr>
      <vt:lpstr>Pływająca moneta Przygotowanie: szklanka, woda, bibuła, moneta (najlepiej aluminiowa).  </vt:lpstr>
      <vt:lpstr>OSIE SYMETRII – PAPIEROWY SAMOLOT Trochę matematyki i fizyki</vt:lpstr>
      <vt:lpstr>CHEMIA – tu można poszaleć i potrafi być wybuchowo. Pamiętajcie - przede wszystkim musi być bezpiecznie. Doświadczenia z chemii takie jak np. Ciecze nienewtonoskie, magiczny piasek chcemy pokazać podczas prezentacji w czerwcu</vt:lpstr>
      <vt:lpstr>Kuchcikować można w każdym języku</vt:lpstr>
      <vt:lpstr>  TO TYLKO CZĘŚĆ NASZYCH POMYSŁÓW. MOŻECIE JE WYKORZYSTAĆ LUB STWORZYĆ SWOJE. WSZYSTKO JEST MOŻLIWE. TY TEŻ JESTEŚ TWÓRCĄ DZIĘKUJEMY ZA UWAGĘ MARTYNA SZCZOT I ZUZIA PIETRZYKOWSKA KLASA 8C ORAZ MADZIA PIETRZYKOWSKA KLASA 3C SZKOŁA PODSTAWOWA NR 2 IM. JANA PAWŁA II W TWARDOGÓZE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2</cp:revision>
  <dcterms:created xsi:type="dcterms:W3CDTF">2021-05-03T20:51:29Z</dcterms:created>
  <dcterms:modified xsi:type="dcterms:W3CDTF">2021-06-01T12:47:16Z</dcterms:modified>
</cp:coreProperties>
</file>